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0" r:id="rId4"/>
    <p:sldId id="278" r:id="rId5"/>
    <p:sldId id="277" r:id="rId6"/>
    <p:sldId id="276" r:id="rId7"/>
    <p:sldId id="275" r:id="rId8"/>
    <p:sldId id="274" r:id="rId9"/>
    <p:sldId id="273" r:id="rId10"/>
    <p:sldId id="272" r:id="rId11"/>
    <p:sldId id="271" r:id="rId12"/>
    <p:sldId id="270" r:id="rId13"/>
    <p:sldId id="269" r:id="rId14"/>
    <p:sldId id="268" r:id="rId15"/>
    <p:sldId id="267" r:id="rId16"/>
    <p:sldId id="266" r:id="rId17"/>
    <p:sldId id="265" r:id="rId18"/>
    <p:sldId id="264" r:id="rId19"/>
    <p:sldId id="262" r:id="rId20"/>
    <p:sldId id="263" r:id="rId21"/>
    <p:sldId id="289" r:id="rId22"/>
    <p:sldId id="288" r:id="rId23"/>
    <p:sldId id="287" r:id="rId24"/>
    <p:sldId id="286" r:id="rId25"/>
    <p:sldId id="285" r:id="rId26"/>
    <p:sldId id="284" r:id="rId27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" y="4155926"/>
            <a:ext cx="91439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 smtClean="0">
                <a:solidFill>
                  <a:srgbClr val="7030A0"/>
                </a:solidFill>
                <a:latin typeface="Rockwell" panose="02060603020205020403" pitchFamily="18" charset="0"/>
                <a:cs typeface="Arial" pitchFamily="34" charset="0"/>
              </a:rPr>
              <a:t>Dr. </a:t>
            </a:r>
            <a:r>
              <a:rPr kumimoji="0" lang="en-US" altLang="ko-KR" sz="2000" b="1" dirty="0" err="1" smtClean="0">
                <a:solidFill>
                  <a:srgbClr val="7030A0"/>
                </a:solidFill>
                <a:latin typeface="Rockwell" panose="02060603020205020403" pitchFamily="18" charset="0"/>
                <a:cs typeface="Arial" pitchFamily="34" charset="0"/>
              </a:rPr>
              <a:t>Arun</a:t>
            </a:r>
            <a:r>
              <a:rPr kumimoji="0" lang="en-US" altLang="ko-KR" sz="2000" b="1" dirty="0" smtClean="0">
                <a:solidFill>
                  <a:srgbClr val="7030A0"/>
                </a:solidFill>
                <a:latin typeface="Rockwell" panose="02060603020205020403" pitchFamily="18" charset="0"/>
                <a:cs typeface="Arial" pitchFamily="34" charset="0"/>
              </a:rPr>
              <a:t> R Nair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dirty="0" smtClean="0">
                <a:solidFill>
                  <a:srgbClr val="7030A0"/>
                </a:solidFill>
                <a:latin typeface="Rockwell" panose="02060603020205020403" pitchFamily="18" charset="0"/>
                <a:cs typeface="Arial" pitchFamily="34" charset="0"/>
              </a:rPr>
              <a:t>SKHMC</a:t>
            </a:r>
            <a:endParaRPr kumimoji="0" lang="en-US" altLang="ko-KR" sz="2000" b="1" dirty="0">
              <a:solidFill>
                <a:srgbClr val="7030A0"/>
              </a:solidFill>
              <a:latin typeface="Rockwell" panose="02060603020205020403" pitchFamily="18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3275499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rgbClr val="FF0000"/>
                </a:solidFill>
                <a:latin typeface="Rockwell" panose="02060603020205020403" pitchFamily="18" charset="0"/>
                <a:ea typeface="맑은 고딕" pitchFamily="50" charset="-127"/>
                <a:cs typeface="Arial" pitchFamily="34" charset="0"/>
              </a:rPr>
              <a:t>POTASSIUM DISORDERS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741" y="0"/>
            <a:ext cx="914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prstClr val="black"/>
                </a:solidFill>
                <a:latin typeface="Rockwell" panose="02060603020205020403" pitchFamily="18" charset="0"/>
              </a:rPr>
              <a:t>Reversible </a:t>
            </a: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renal </a:t>
            </a:r>
            <a:r>
              <a:rPr lang="en-IN" sz="2600" dirty="0" smtClean="0">
                <a:solidFill>
                  <a:prstClr val="black"/>
                </a:solidFill>
                <a:latin typeface="Rockwell" panose="02060603020205020403" pitchFamily="18" charset="0"/>
              </a:rPr>
              <a:t> failure.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prstClr val="black"/>
                </a:solidFill>
                <a:latin typeface="Rockwell" panose="02060603020205020403" pitchFamily="18" charset="0"/>
              </a:rPr>
              <a:t>In </a:t>
            </a:r>
            <a:r>
              <a:rPr lang="en-IN" sz="2600" dirty="0" err="1" smtClean="0">
                <a:solidFill>
                  <a:prstClr val="black"/>
                </a:solidFill>
                <a:latin typeface="Rockwell" panose="02060603020205020403" pitchFamily="18" charset="0"/>
              </a:rPr>
              <a:t>hypokalemic</a:t>
            </a:r>
            <a:r>
              <a:rPr lang="en-IN" sz="2600" dirty="0" smtClean="0">
                <a:solidFill>
                  <a:prstClr val="black"/>
                </a:solidFill>
                <a:latin typeface="Rockwell" panose="02060603020205020403" pitchFamily="18" charset="0"/>
              </a:rPr>
              <a:t> </a:t>
            </a: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states, the release of insulin from </a:t>
            </a:r>
            <a:r>
              <a:rPr lang="en-IN" sz="2600" dirty="0" smtClean="0">
                <a:solidFill>
                  <a:prstClr val="black"/>
                </a:solidFill>
                <a:latin typeface="Rockwell" panose="02060603020205020403" pitchFamily="18" charset="0"/>
              </a:rPr>
              <a:t>           pancreas is </a:t>
            </a: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blunted resulting in </a:t>
            </a:r>
            <a:r>
              <a:rPr lang="en-IN" sz="2600" dirty="0" err="1">
                <a:solidFill>
                  <a:prstClr val="black"/>
                </a:solidFill>
                <a:latin typeface="Rockwell" panose="02060603020205020403" pitchFamily="18" charset="0"/>
              </a:rPr>
              <a:t>hyperglycemia</a:t>
            </a: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. </a:t>
            </a:r>
            <a:endParaRPr lang="en-IN" sz="2600" dirty="0" smtClean="0">
              <a:solidFill>
                <a:prstClr val="black"/>
              </a:solidFill>
              <a:latin typeface="Rockwell" panose="02060603020205020403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prstClr val="black"/>
                </a:solidFill>
                <a:latin typeface="Rockwell" panose="02060603020205020403" pitchFamily="18" charset="0"/>
              </a:rPr>
              <a:t>In </a:t>
            </a: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the </a:t>
            </a:r>
            <a:r>
              <a:rPr lang="en-IN" sz="2600" dirty="0" smtClean="0">
                <a:solidFill>
                  <a:prstClr val="black"/>
                </a:solidFill>
                <a:latin typeface="Rockwell" panose="02060603020205020403" pitchFamily="18" charset="0"/>
              </a:rPr>
              <a:t>gastrointestinal system</a:t>
            </a: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, severe </a:t>
            </a:r>
            <a:r>
              <a:rPr lang="en-IN" sz="2600" dirty="0" err="1">
                <a:solidFill>
                  <a:prstClr val="black"/>
                </a:solidFill>
                <a:latin typeface="Rockwell" panose="02060603020205020403" pitchFamily="18" charset="0"/>
              </a:rPr>
              <a:t>hypokalemia</a:t>
            </a: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, </a:t>
            </a:r>
            <a:r>
              <a:rPr lang="en-IN" sz="2600" dirty="0" smtClean="0">
                <a:solidFill>
                  <a:prstClr val="black"/>
                </a:solidFill>
                <a:latin typeface="Rockwell" panose="02060603020205020403" pitchFamily="18" charset="0"/>
              </a:rPr>
              <a:t>       often associated with </a:t>
            </a:r>
            <a:r>
              <a:rPr lang="en-IN" sz="2600" dirty="0" err="1">
                <a:solidFill>
                  <a:prstClr val="black"/>
                </a:solidFill>
                <a:latin typeface="Rockwell" panose="02060603020205020403" pitchFamily="18" charset="0"/>
              </a:rPr>
              <a:t>hypomagnesemia</a:t>
            </a: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 below 1 mg/</a:t>
            </a:r>
            <a:r>
              <a:rPr lang="en-IN" sz="2600" dirty="0" err="1">
                <a:solidFill>
                  <a:prstClr val="black"/>
                </a:solidFill>
                <a:latin typeface="Rockwell" panose="02060603020205020403" pitchFamily="18" charset="0"/>
              </a:rPr>
              <a:t>dL</a:t>
            </a: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, results in </a:t>
            </a:r>
            <a:r>
              <a:rPr lang="en-IN" sz="2600" dirty="0" smtClean="0">
                <a:solidFill>
                  <a:prstClr val="black"/>
                </a:solidFill>
                <a:latin typeface="Rockwell" panose="02060603020205020403" pitchFamily="18" charset="0"/>
              </a:rPr>
              <a:t>paralytic ileus</a:t>
            </a: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3460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0982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600" dirty="0">
                <a:solidFill>
                  <a:srgbClr val="034EA3"/>
                </a:solidFill>
                <a:latin typeface="Rockwell" panose="02060603020205020403" pitchFamily="18" charset="0"/>
              </a:rPr>
              <a:t>MANAGEMENT OF HYPOKALEMIA </a:t>
            </a:r>
            <a:endParaRPr lang="en-IN" sz="2600" dirty="0" smtClean="0">
              <a:solidFill>
                <a:srgbClr val="034EA3"/>
              </a:solidFill>
              <a:latin typeface="Rockwell" panose="02060603020205020403" pitchFamily="18" charset="0"/>
            </a:endParaRPr>
          </a:p>
          <a:p>
            <a:pPr algn="just"/>
            <a:endParaRPr lang="en-IN" sz="2600" dirty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T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o 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correct </a:t>
            </a:r>
            <a:r>
              <a:rPr lang="en-IN" sz="2600" dirty="0" err="1">
                <a:solidFill>
                  <a:srgbClr val="231F20"/>
                </a:solidFill>
                <a:latin typeface="Rockwell" panose="02060603020205020403" pitchFamily="18" charset="0"/>
              </a:rPr>
              <a:t>hypokalemia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, certain 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guidelines 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are followed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.</a:t>
            </a:r>
          </a:p>
          <a:p>
            <a:pPr algn="just"/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The 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normal intake of 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about 60 </a:t>
            </a:r>
            <a:r>
              <a:rPr lang="en-IN" sz="2600" dirty="0" err="1">
                <a:solidFill>
                  <a:srgbClr val="231F20"/>
                </a:solidFill>
                <a:latin typeface="Rockwell" panose="02060603020205020403" pitchFamily="18" charset="0"/>
              </a:rPr>
              <a:t>mmol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/day of potassium 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   often 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prevents the 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development of </a:t>
            </a:r>
            <a:r>
              <a:rPr lang="en-IN" sz="2600" dirty="0" err="1">
                <a:solidFill>
                  <a:srgbClr val="231F20"/>
                </a:solidFill>
                <a:latin typeface="Rockwell" panose="02060603020205020403" pitchFamily="18" charset="0"/>
              </a:rPr>
              <a:t>hypokalemia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. </a:t>
            </a:r>
            <a:endParaRPr lang="en-IN" sz="2600" dirty="0" smtClean="0">
              <a:solidFill>
                <a:srgbClr val="231F2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However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, cardiac patients on 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long-term diuretics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, digitalis therapy, those on large doses of 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steroids, ischemic      heart 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disease, and postoperative patients 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may need       higher 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potassium intake. </a:t>
            </a:r>
            <a:endParaRPr lang="en-IN" sz="2600" dirty="0" smtClean="0">
              <a:solidFill>
                <a:srgbClr val="231F2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Since 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potassium is 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an intracellular 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ion, serum potassium level does not 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truly reflect 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the total body potassium.</a:t>
            </a:r>
            <a:endParaRPr lang="en-IN" sz="2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750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4100"/>
            <a:ext cx="912834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srgbClr val="231F20"/>
                </a:solidFill>
                <a:latin typeface="Times New Roman" panose="02020603050405020304" pitchFamily="18" charset="0"/>
              </a:rPr>
              <a:t>Oral </a:t>
            </a:r>
            <a:r>
              <a:rPr lang="en-IN" sz="26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route is </a:t>
            </a:r>
            <a:r>
              <a:rPr lang="en-IN" sz="2600" dirty="0">
                <a:solidFill>
                  <a:srgbClr val="231F20"/>
                </a:solidFill>
                <a:latin typeface="Times New Roman" panose="02020603050405020304" pitchFamily="18" charset="0"/>
              </a:rPr>
              <a:t>sufficient in most situations. </a:t>
            </a:r>
            <a:endParaRPr lang="en-IN" sz="2600" dirty="0" smtClean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In </a:t>
            </a:r>
            <a:r>
              <a:rPr lang="en-IN" sz="2600" dirty="0">
                <a:solidFill>
                  <a:srgbClr val="231F20"/>
                </a:solidFill>
                <a:latin typeface="Times New Roman" panose="02020603050405020304" pitchFamily="18" charset="0"/>
              </a:rPr>
              <a:t>severe </a:t>
            </a:r>
            <a:r>
              <a:rPr lang="en-IN" sz="26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hypokalemia</a:t>
            </a:r>
            <a:r>
              <a:rPr lang="en-IN" sz="26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, with </a:t>
            </a:r>
            <a:r>
              <a:rPr lang="en-IN" sz="2600" dirty="0">
                <a:solidFill>
                  <a:srgbClr val="231F20"/>
                </a:solidFill>
                <a:latin typeface="Times New Roman" panose="02020603050405020304" pitchFamily="18" charset="0"/>
              </a:rPr>
              <a:t>paralysis, potassium is given as </a:t>
            </a:r>
            <a:r>
              <a:rPr lang="en-IN" sz="26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   IV </a:t>
            </a:r>
            <a:r>
              <a:rPr lang="en-IN" sz="2600" dirty="0">
                <a:solidFill>
                  <a:srgbClr val="231F20"/>
                </a:solidFill>
                <a:latin typeface="Times New Roman" panose="02020603050405020304" pitchFamily="18" charset="0"/>
              </a:rPr>
              <a:t>infusion.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srgbClr val="231F20"/>
                </a:solidFill>
                <a:latin typeface="Times New Roman" panose="02020603050405020304" pitchFamily="18" charset="0"/>
              </a:rPr>
              <a:t>Potassium should never be given as a bolus injection </a:t>
            </a:r>
            <a:r>
              <a:rPr lang="en-IN" sz="26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or rapid    IV </a:t>
            </a:r>
            <a:r>
              <a:rPr lang="en-IN" sz="2600" dirty="0">
                <a:solidFill>
                  <a:srgbClr val="231F20"/>
                </a:solidFill>
                <a:latin typeface="Times New Roman" panose="02020603050405020304" pitchFamily="18" charset="0"/>
              </a:rPr>
              <a:t>infusion since it may cause cardiac arrest </a:t>
            </a:r>
            <a:r>
              <a:rPr lang="en-IN" sz="26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and instantaneous </a:t>
            </a:r>
            <a:r>
              <a:rPr lang="en-IN" sz="2600" dirty="0">
                <a:solidFill>
                  <a:srgbClr val="231F20"/>
                </a:solidFill>
                <a:latin typeface="Times New Roman" panose="02020603050405020304" pitchFamily="18" charset="0"/>
              </a:rPr>
              <a:t>death. </a:t>
            </a:r>
            <a:endParaRPr lang="en-IN" sz="2600" dirty="0" smtClean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Intravenous </a:t>
            </a:r>
            <a:r>
              <a:rPr lang="en-IN" sz="2600" dirty="0">
                <a:solidFill>
                  <a:srgbClr val="231F20"/>
                </a:solidFill>
                <a:latin typeface="Times New Roman" panose="02020603050405020304" pitchFamily="18" charset="0"/>
              </a:rPr>
              <a:t>potassium infusions </a:t>
            </a:r>
            <a:r>
              <a:rPr lang="en-IN" sz="26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are given </a:t>
            </a:r>
            <a:r>
              <a:rPr lang="en-IN" sz="2600" dirty="0">
                <a:solidFill>
                  <a:srgbClr val="231F20"/>
                </a:solidFill>
                <a:latin typeface="Times New Roman" panose="02020603050405020304" pitchFamily="18" charset="0"/>
              </a:rPr>
              <a:t>only in </a:t>
            </a:r>
            <a:r>
              <a:rPr lang="en-IN" sz="2600">
                <a:solidFill>
                  <a:srgbClr val="231F20"/>
                </a:solidFill>
                <a:latin typeface="Times New Roman" panose="02020603050405020304" pitchFamily="18" charset="0"/>
              </a:rPr>
              <a:t>intensive </a:t>
            </a:r>
            <a:r>
              <a:rPr lang="en-IN" sz="2600" smtClean="0">
                <a:solidFill>
                  <a:srgbClr val="231F20"/>
                </a:solidFill>
                <a:latin typeface="Times New Roman" panose="02020603050405020304" pitchFamily="18" charset="0"/>
              </a:rPr>
              <a:t>     care </a:t>
            </a:r>
            <a:r>
              <a:rPr lang="en-IN" sz="2600" dirty="0">
                <a:solidFill>
                  <a:srgbClr val="231F20"/>
                </a:solidFill>
                <a:latin typeface="Times New Roman" panose="02020603050405020304" pitchFamily="18" charset="0"/>
              </a:rPr>
              <a:t>units where </a:t>
            </a:r>
            <a:r>
              <a:rPr lang="en-IN" sz="26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monitoring facilities </a:t>
            </a:r>
            <a:r>
              <a:rPr lang="en-IN" sz="2600" dirty="0">
                <a:solidFill>
                  <a:srgbClr val="231F20"/>
                </a:solidFill>
                <a:latin typeface="Times New Roman" panose="02020603050405020304" pitchFamily="18" charset="0"/>
              </a:rPr>
              <a:t>are available.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1301697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2067694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3000" b="1" dirty="0" smtClean="0">
                <a:solidFill>
                  <a:srgbClr val="034EA3"/>
                </a:solidFill>
                <a:latin typeface="Rockwell" panose="02060603020205020403" pitchFamily="18" charset="0"/>
              </a:rPr>
              <a:t>HYPERKALEMIA</a:t>
            </a:r>
            <a:endParaRPr lang="en-IN" sz="3000" b="1" dirty="0">
              <a:solidFill>
                <a:srgbClr val="034EA3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44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In </a:t>
            </a:r>
            <a:r>
              <a:rPr lang="en-IN" sz="2600" dirty="0" err="1">
                <a:solidFill>
                  <a:srgbClr val="0070C0"/>
                </a:solidFill>
                <a:latin typeface="Rockwell" panose="02060603020205020403" pitchFamily="18" charset="0"/>
              </a:rPr>
              <a:t>hyperkalemia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, serum potassium is greater </a:t>
            </a:r>
            <a:r>
              <a:rPr lang="en-IN" sz="2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than           5 </a:t>
            </a:r>
            <a:r>
              <a:rPr lang="en-IN" sz="2600" dirty="0" err="1">
                <a:solidFill>
                  <a:srgbClr val="0070C0"/>
                </a:solidFill>
                <a:latin typeface="Rockwell" panose="02060603020205020403" pitchFamily="18" charset="0"/>
              </a:rPr>
              <a:t>mmol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/L. </a:t>
            </a:r>
            <a:endParaRPr lang="en-IN" sz="26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It 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is considered moderate if K+ level is </a:t>
            </a:r>
            <a:r>
              <a:rPr lang="en-IN" sz="2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between 5.5 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and 6.5 </a:t>
            </a:r>
            <a:r>
              <a:rPr lang="en-IN" sz="2600" dirty="0" err="1">
                <a:solidFill>
                  <a:srgbClr val="0070C0"/>
                </a:solidFill>
                <a:latin typeface="Rockwell" panose="02060603020205020403" pitchFamily="18" charset="0"/>
              </a:rPr>
              <a:t>mmol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/L and severe if &gt; 6.5 </a:t>
            </a:r>
            <a:r>
              <a:rPr lang="en-IN" sz="2600" dirty="0" err="1">
                <a:solidFill>
                  <a:srgbClr val="0070C0"/>
                </a:solidFill>
                <a:latin typeface="Rockwell" panose="02060603020205020403" pitchFamily="18" charset="0"/>
              </a:rPr>
              <a:t>mmol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/L. </a:t>
            </a:r>
            <a:endParaRPr lang="en-IN" sz="26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Severe </a:t>
            </a:r>
            <a:r>
              <a:rPr lang="en-IN" sz="26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hyperkalemia</a:t>
            </a:r>
            <a:r>
              <a:rPr lang="en-IN" sz="2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causes cardiac arrest. </a:t>
            </a:r>
            <a:endParaRPr lang="en-IN" sz="26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 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functioning </a:t>
            </a:r>
            <a:r>
              <a:rPr lang="en-IN" sz="2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kidney is 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able to eliminate the potassium </a:t>
            </a:r>
            <a:r>
              <a:rPr lang="en-IN" sz="2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from 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the body </a:t>
            </a:r>
            <a:r>
              <a:rPr lang="en-IN" sz="2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efficiently and 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so most cases of </a:t>
            </a:r>
            <a:r>
              <a:rPr lang="en-IN" sz="2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                </a:t>
            </a:r>
            <a:r>
              <a:rPr lang="en-IN" sz="26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hyperkalemia</a:t>
            </a:r>
            <a:r>
              <a:rPr lang="en-IN" sz="2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are due to renal failure. </a:t>
            </a:r>
            <a:endParaRPr lang="en-IN" sz="26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Though potassium 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is excreted mainly by the kidney, </a:t>
            </a:r>
            <a:r>
              <a:rPr lang="en-IN" sz="2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     when the kidney 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function deteriorates gradually as in </a:t>
            </a:r>
            <a:r>
              <a:rPr lang="en-IN" sz="2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  chronic renal failure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, the gastrointestinal excretion </a:t>
            </a:r>
            <a:r>
              <a:rPr lang="en-IN" sz="2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         increases and potassium 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homeostasis is maintained.</a:t>
            </a:r>
            <a:endParaRPr lang="en-IN" sz="26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69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The risk of </a:t>
            </a:r>
            <a:r>
              <a:rPr lang="en-IN" sz="26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hyperkalemia</a:t>
            </a:r>
            <a:r>
              <a:rPr lang="en-IN" sz="2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increases 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when such patients develop </a:t>
            </a:r>
            <a:r>
              <a:rPr lang="en-IN" sz="2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oliguria, infection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, sepsis, or they consume </a:t>
            </a:r>
            <a:r>
              <a:rPr lang="en-IN" sz="2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     potassium 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rich </a:t>
            </a:r>
            <a:r>
              <a:rPr lang="en-IN" sz="2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diets or 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use potassium retaining drugs. </a:t>
            </a:r>
            <a:endParaRPr lang="en-IN" sz="260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Stored 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blood, fruit </a:t>
            </a:r>
            <a:r>
              <a:rPr lang="en-IN" sz="2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juice, angiotensin 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converting enzyme inhibitors, </a:t>
            </a:r>
            <a:r>
              <a:rPr lang="en-IN" sz="2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potassium 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containing drugs may precipitate </a:t>
            </a:r>
            <a:r>
              <a:rPr lang="en-IN" sz="26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hyperkalemia</a:t>
            </a:r>
            <a:r>
              <a:rPr lang="en-IN" sz="2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in 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patients with milder degrees of renal </a:t>
            </a:r>
            <a:r>
              <a:rPr lang="en-IN" sz="26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  failure</a:t>
            </a:r>
            <a:r>
              <a:rPr lang="en-IN" sz="2600" dirty="0">
                <a:solidFill>
                  <a:srgbClr val="0070C0"/>
                </a:solidFill>
                <a:latin typeface="Rockwell" panose="020606030202050204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9754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492"/>
            <a:ext cx="483722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000" b="1" dirty="0">
                <a:solidFill>
                  <a:srgbClr val="92D050"/>
                </a:solidFill>
                <a:latin typeface="Rockwell" panose="02060603020205020403" pitchFamily="18" charset="0"/>
              </a:rPr>
              <a:t>Causes of </a:t>
            </a:r>
            <a:r>
              <a:rPr lang="en-IN" sz="3000" b="1" dirty="0" err="1">
                <a:solidFill>
                  <a:srgbClr val="92D050"/>
                </a:solidFill>
                <a:latin typeface="Rockwell" panose="02060603020205020403" pitchFamily="18" charset="0"/>
              </a:rPr>
              <a:t>hyperkalemia</a:t>
            </a:r>
            <a:r>
              <a:rPr lang="en-IN" dirty="0">
                <a:latin typeface="MyriadPro-Regular"/>
              </a:rPr>
              <a:t>.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0" y="863590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600" b="1" dirty="0">
                <a:solidFill>
                  <a:srgbClr val="1E398D"/>
                </a:solidFill>
                <a:latin typeface="Rockwell" panose="02060603020205020403" pitchFamily="18" charset="0"/>
              </a:rPr>
              <a:t>Spurious/</a:t>
            </a:r>
            <a:r>
              <a:rPr lang="en-IN" sz="2600" b="1" dirty="0" err="1">
                <a:solidFill>
                  <a:srgbClr val="1E398D"/>
                </a:solidFill>
                <a:latin typeface="Rockwell" panose="02060603020205020403" pitchFamily="18" charset="0"/>
              </a:rPr>
              <a:t>Pseudohyperkalemia</a:t>
            </a:r>
            <a:endParaRPr lang="en-IN" sz="2600" b="1" dirty="0">
              <a:solidFill>
                <a:srgbClr val="1E398D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Leakage from erythrocytes when separation of serum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   from clot 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is delayed (plasma K+ normal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).</a:t>
            </a:r>
            <a:endParaRPr lang="en-IN" sz="2600" dirty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Marked thrombocytosis or </a:t>
            </a:r>
            <a:r>
              <a:rPr lang="en-IN" sz="2600" dirty="0" err="1">
                <a:solidFill>
                  <a:srgbClr val="000000"/>
                </a:solidFill>
                <a:latin typeface="Rockwell" panose="02060603020205020403" pitchFamily="18" charset="0"/>
              </a:rPr>
              <a:t>leukocytosis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 with release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of  intracellular 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K+ (plasma K+ normal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).</a:t>
            </a:r>
            <a:endParaRPr lang="en-IN" sz="2600" dirty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Repeated fist clenching during phlebotomy, with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           release of K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+ from forearm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muscles.</a:t>
            </a:r>
            <a:endParaRPr lang="en-IN" sz="2600" dirty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Specimen drawn from arm with intravenous K+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infusion.</a:t>
            </a:r>
            <a:endParaRPr lang="en-IN" sz="2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010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3478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600" b="1" dirty="0">
                <a:solidFill>
                  <a:srgbClr val="1E398D"/>
                </a:solidFill>
                <a:latin typeface="Rockwell" panose="02060603020205020403" pitchFamily="18" charset="0"/>
              </a:rPr>
              <a:t>Decreased K+ excretion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Kidney disease, acute and chronic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Renal secretory defects (may or may not have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reduced kidney 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function): kidney transplant, interstitial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nephritis, systemic 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lupus </a:t>
            </a:r>
            <a:r>
              <a:rPr lang="en-IN" sz="2600" dirty="0" err="1">
                <a:solidFill>
                  <a:srgbClr val="000000"/>
                </a:solidFill>
                <a:latin typeface="Rockwell" panose="02060603020205020403" pitchFamily="18" charset="0"/>
              </a:rPr>
              <a:t>erythematosus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, sickle cell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disease,          amyloidosis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, obstructive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nephropathy.</a:t>
            </a:r>
            <a:endParaRPr lang="en-IN" sz="2600" dirty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err="1">
                <a:solidFill>
                  <a:srgbClr val="000000"/>
                </a:solidFill>
                <a:latin typeface="Rockwell" panose="02060603020205020403" pitchFamily="18" charset="0"/>
              </a:rPr>
              <a:t>Hyporeninemic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 </a:t>
            </a:r>
            <a:r>
              <a:rPr lang="en-IN" sz="2600" dirty="0" err="1">
                <a:solidFill>
                  <a:srgbClr val="000000"/>
                </a:solidFill>
                <a:latin typeface="Rockwell" panose="02060603020205020403" pitchFamily="18" charset="0"/>
              </a:rPr>
              <a:t>hypoaldosteronism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 (often in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diabetic    patients 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with mild to moderate diabetic nephropathy)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or   selective </a:t>
            </a:r>
            <a:r>
              <a:rPr lang="en-IN" sz="2600" dirty="0" err="1">
                <a:solidFill>
                  <a:srgbClr val="000000"/>
                </a:solidFill>
                <a:latin typeface="Rockwell" panose="02060603020205020403" pitchFamily="18" charset="0"/>
              </a:rPr>
              <a:t>hypoaldosteronism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 (</a:t>
            </a:r>
            <a:r>
              <a:rPr lang="en-IN" sz="2600" dirty="0" err="1">
                <a:solidFill>
                  <a:srgbClr val="000000"/>
                </a:solidFill>
                <a:latin typeface="Rockwell" panose="02060603020205020403" pitchFamily="18" charset="0"/>
              </a:rPr>
              <a:t>eg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, AIDS patients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).</a:t>
            </a:r>
            <a:endParaRPr lang="en-IN" sz="2600" dirty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Drugs that inhibit potassium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excretion.</a:t>
            </a:r>
            <a:endParaRPr lang="en-IN" sz="2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628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736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600" b="1" dirty="0">
                <a:solidFill>
                  <a:srgbClr val="1E398D"/>
                </a:solidFill>
                <a:latin typeface="Rockwell" panose="02060603020205020403" pitchFamily="18" charset="0"/>
              </a:rPr>
              <a:t>Shift of K+ from within the cell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Massive release of intracellular K+ in burns, </a:t>
            </a:r>
            <a:r>
              <a:rPr lang="en-IN" sz="2600" dirty="0" err="1" smtClean="0">
                <a:solidFill>
                  <a:srgbClr val="000000"/>
                </a:solidFill>
                <a:latin typeface="Rockwell" panose="02060603020205020403" pitchFamily="18" charset="0"/>
              </a:rPr>
              <a:t>rhabdo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-    </a:t>
            </a:r>
            <a:r>
              <a:rPr lang="en-IN" sz="2600" dirty="0" err="1" smtClean="0">
                <a:solidFill>
                  <a:srgbClr val="000000"/>
                </a:solidFill>
                <a:latin typeface="Rockwell" panose="02060603020205020403" pitchFamily="18" charset="0"/>
              </a:rPr>
              <a:t>myolysis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, </a:t>
            </a:r>
            <a:r>
              <a:rPr lang="en-IN" sz="2600" dirty="0" err="1" smtClean="0">
                <a:solidFill>
                  <a:srgbClr val="000000"/>
                </a:solidFill>
                <a:latin typeface="Rockwell" panose="02060603020205020403" pitchFamily="18" charset="0"/>
              </a:rPr>
              <a:t>hemolysis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, severe infection, internal bleeding,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     vigorous exercise</a:t>
            </a:r>
            <a:endParaRPr lang="en-IN" sz="2600" dirty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Metabolic acidosis </a:t>
            </a:r>
            <a:endParaRPr lang="en-IN" sz="2600" dirty="0" smtClean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err="1" smtClean="0">
                <a:solidFill>
                  <a:srgbClr val="000000"/>
                </a:solidFill>
                <a:latin typeface="Rockwell" panose="02060603020205020403" pitchFamily="18" charset="0"/>
              </a:rPr>
              <a:t>Hypertonicity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Insulin 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deficiency (metabolic acidosis may not be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         apparent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)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err="1">
                <a:solidFill>
                  <a:srgbClr val="000000"/>
                </a:solidFill>
                <a:latin typeface="Rockwell" panose="02060603020205020403" pitchFamily="18" charset="0"/>
              </a:rPr>
              <a:t>Hyperkalemic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 periodic paralysis</a:t>
            </a:r>
            <a:endParaRPr lang="en-IN" sz="2600" dirty="0">
              <a:latin typeface="Rockwell" panose="020606030202050204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714055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600" dirty="0">
                <a:solidFill>
                  <a:srgbClr val="1E398D"/>
                </a:solidFill>
                <a:latin typeface="Rockwell" panose="02060603020205020403" pitchFamily="18" charset="0"/>
              </a:rPr>
              <a:t>Excessive intake of K+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Especially in patients taking medications that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decrease potassium 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secretion</a:t>
            </a:r>
            <a:endParaRPr lang="en-IN" sz="2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200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550" b="1" dirty="0">
                <a:solidFill>
                  <a:srgbClr val="1E398D"/>
                </a:solidFill>
                <a:latin typeface="Rockwell" panose="02060603020205020403" pitchFamily="18" charset="0"/>
              </a:rPr>
              <a:t>Clinical Findings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Hyperkalemia impairs neuromuscular transmission, </a:t>
            </a:r>
            <a:r>
              <a:rPr lang="en-IN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       causing muscle </a:t>
            </a: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weakness, flaccid paralysis, and ileus</a:t>
            </a:r>
            <a:r>
              <a:rPr lang="en-IN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 Muscular </a:t>
            </a:r>
            <a:r>
              <a:rPr lang="en-IN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weakness and </a:t>
            </a:r>
            <a:r>
              <a:rPr lang="en-IN" sz="2550" dirty="0" err="1">
                <a:solidFill>
                  <a:srgbClr val="000000"/>
                </a:solidFill>
                <a:latin typeface="Rockwell" panose="02060603020205020403" pitchFamily="18" charset="0"/>
              </a:rPr>
              <a:t>paresthesias</a:t>
            </a: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 may be the only </a:t>
            </a:r>
            <a:r>
              <a:rPr lang="en-IN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   initial </a:t>
            </a: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symptoms. </a:t>
            </a:r>
            <a:endParaRPr lang="en-IN" sz="2550" dirty="0" smtClean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Rarely </a:t>
            </a:r>
            <a:r>
              <a:rPr lang="en-IN" sz="2550" dirty="0" err="1" smtClean="0">
                <a:solidFill>
                  <a:srgbClr val="000000"/>
                </a:solidFill>
                <a:latin typeface="Rockwell" panose="02060603020205020403" pitchFamily="18" charset="0"/>
              </a:rPr>
              <a:t>hyperkalemic</a:t>
            </a:r>
            <a:r>
              <a:rPr lang="en-IN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</a:t>
            </a: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periodic paralysis may occur. </a:t>
            </a:r>
            <a:endParaRPr lang="en-IN" sz="2550" dirty="0" smtClean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Mild </a:t>
            </a: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to </a:t>
            </a:r>
            <a:r>
              <a:rPr lang="en-IN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severe chest </a:t>
            </a: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discomfort resembling cardiac </a:t>
            </a:r>
            <a:r>
              <a:rPr lang="en-IN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       pain </a:t>
            </a: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may be the </a:t>
            </a:r>
            <a:r>
              <a:rPr lang="en-IN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only symptom </a:t>
            </a: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when the patient </a:t>
            </a:r>
            <a:r>
              <a:rPr lang="en-IN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present </a:t>
            </a: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with </a:t>
            </a:r>
            <a:r>
              <a:rPr lang="en-IN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ventricular fibrillation </a:t>
            </a: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or cardiac </a:t>
            </a:r>
            <a:r>
              <a:rPr lang="en-IN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arrest.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Electrocardiography is </a:t>
            </a: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not a sensitive method for </a:t>
            </a:r>
            <a:r>
              <a:rPr lang="en-IN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detecting </a:t>
            </a:r>
            <a:r>
              <a:rPr lang="en-IN" sz="2550" dirty="0" err="1" smtClean="0">
                <a:solidFill>
                  <a:srgbClr val="000000"/>
                </a:solidFill>
                <a:latin typeface="Rockwell" panose="02060603020205020403" pitchFamily="18" charset="0"/>
              </a:rPr>
              <a:t>hyperkalemia</a:t>
            </a: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, since nearly half of patients with a </a:t>
            </a:r>
            <a:r>
              <a:rPr lang="en-IN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      serum potassium </a:t>
            </a: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level greater than 6.5 </a:t>
            </a:r>
            <a:r>
              <a:rPr lang="en-IN" sz="2550" dirty="0" err="1">
                <a:solidFill>
                  <a:srgbClr val="000000"/>
                </a:solidFill>
                <a:latin typeface="Rockwell" panose="02060603020205020403" pitchFamily="18" charset="0"/>
              </a:rPr>
              <a:t>mEq</a:t>
            </a: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/L will not </a:t>
            </a:r>
            <a:r>
              <a:rPr lang="en-IN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manifest ECG </a:t>
            </a: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changes. </a:t>
            </a:r>
            <a:endParaRPr lang="en-IN" sz="2550" dirty="0" smtClean="0">
              <a:solidFill>
                <a:srgbClr val="00000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08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95486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srgbClr val="002060"/>
                </a:solidFill>
                <a:latin typeface="Rockwell" panose="02060603020205020403" pitchFamily="18" charset="0"/>
              </a:rPr>
              <a:t>Potassium is the major intracellular </a:t>
            </a:r>
            <a:r>
              <a:rPr lang="en-IN" sz="2600" dirty="0" err="1">
                <a:solidFill>
                  <a:srgbClr val="002060"/>
                </a:solidFill>
                <a:latin typeface="Rockwell" panose="02060603020205020403" pitchFamily="18" charset="0"/>
              </a:rPr>
              <a:t>cation</a:t>
            </a:r>
            <a:r>
              <a:rPr lang="en-IN" sz="2600" dirty="0">
                <a:solidFill>
                  <a:srgbClr val="002060"/>
                </a:solidFill>
                <a:latin typeface="Rockwell" panose="02060603020205020403" pitchFamily="18" charset="0"/>
              </a:rPr>
              <a:t>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srgbClr val="002060"/>
                </a:solidFill>
                <a:latin typeface="Rockwell" panose="02060603020205020403" pitchFamily="18" charset="0"/>
              </a:rPr>
              <a:t>It helps establish the resting membrane potential in </a:t>
            </a:r>
            <a:r>
              <a:rPr lang="en-IN" sz="26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     neurons </a:t>
            </a:r>
            <a:r>
              <a:rPr lang="en-IN" sz="2600" dirty="0">
                <a:solidFill>
                  <a:srgbClr val="002060"/>
                </a:solidFill>
                <a:latin typeface="Rockwell" panose="02060603020205020403" pitchFamily="18" charset="0"/>
              </a:rPr>
              <a:t>and muscle </a:t>
            </a:r>
            <a:r>
              <a:rPr lang="en-IN" sz="2600" dirty="0" err="1">
                <a:solidFill>
                  <a:srgbClr val="002060"/>
                </a:solidFill>
                <a:latin typeface="Rockwell" panose="02060603020205020403" pitchFamily="18" charset="0"/>
              </a:rPr>
              <a:t>fibers</a:t>
            </a:r>
            <a:r>
              <a:rPr lang="en-IN" sz="2600" dirty="0">
                <a:solidFill>
                  <a:srgbClr val="002060"/>
                </a:solidFill>
                <a:latin typeface="Rockwell" panose="02060603020205020403" pitchFamily="18" charset="0"/>
              </a:rPr>
              <a:t> after membrane </a:t>
            </a:r>
            <a:r>
              <a:rPr lang="en-IN" sz="260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depolariza</a:t>
            </a:r>
            <a:r>
              <a:rPr lang="en-IN" sz="26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- </a:t>
            </a:r>
            <a:r>
              <a:rPr lang="en-IN" sz="260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tion</a:t>
            </a:r>
            <a:r>
              <a:rPr lang="en-IN" sz="26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2600" dirty="0">
                <a:solidFill>
                  <a:srgbClr val="002060"/>
                </a:solidFill>
                <a:latin typeface="Rockwell" panose="02060603020205020403" pitchFamily="18" charset="0"/>
              </a:rPr>
              <a:t>and action potentials.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srgbClr val="002060"/>
                </a:solidFill>
                <a:latin typeface="Rockwell" panose="02060603020205020403" pitchFamily="18" charset="0"/>
              </a:rPr>
              <a:t>In contrast to sodium, potassium has very little effect on osmotic pressure.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srgbClr val="002060"/>
                </a:solidFill>
                <a:latin typeface="Rockwell" panose="02060603020205020403" pitchFamily="18" charset="0"/>
              </a:rPr>
              <a:t>The low levels of potassium in blood and CSF are due to the sodium-potassium pumps in cell membranes, which maintain the normal potassium concentration gradients between the ICF and ECF.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srgbClr val="002060"/>
                </a:solidFill>
                <a:latin typeface="Rockwell" panose="02060603020205020403" pitchFamily="18" charset="0"/>
              </a:rPr>
              <a:t>The recommendation for daily intake/consumption of potassium is 4700 mg. 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077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ECG changes </a:t>
            </a:r>
            <a:r>
              <a:rPr lang="en-IN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- </a:t>
            </a: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bradycardia</a:t>
            </a:r>
            <a:r>
              <a:rPr lang="en-IN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, </a:t>
            </a:r>
            <a:r>
              <a:rPr lang="fr-FR" sz="2550" dirty="0">
                <a:solidFill>
                  <a:srgbClr val="000000"/>
                </a:solidFill>
                <a:latin typeface="Rockwell" panose="02060603020205020403" pitchFamily="18" charset="0"/>
              </a:rPr>
              <a:t>PR </a:t>
            </a:r>
            <a:r>
              <a:rPr lang="fr-FR" sz="2550" dirty="0" err="1">
                <a:solidFill>
                  <a:srgbClr val="000000"/>
                </a:solidFill>
                <a:latin typeface="Rockwell" panose="02060603020205020403" pitchFamily="18" charset="0"/>
              </a:rPr>
              <a:t>interval</a:t>
            </a:r>
            <a:r>
              <a:rPr lang="fr-FR" sz="2550" dirty="0">
                <a:solidFill>
                  <a:srgbClr val="000000"/>
                </a:solidFill>
                <a:latin typeface="Rockwell" panose="02060603020205020403" pitchFamily="18" charset="0"/>
              </a:rPr>
              <a:t> prolongation, </a:t>
            </a:r>
            <a:r>
              <a:rPr lang="fr-FR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   </a:t>
            </a:r>
            <a:r>
              <a:rPr lang="fr-FR" sz="2550" dirty="0" err="1" smtClean="0">
                <a:solidFill>
                  <a:srgbClr val="000000"/>
                </a:solidFill>
                <a:latin typeface="Rockwell" panose="02060603020205020403" pitchFamily="18" charset="0"/>
              </a:rPr>
              <a:t>peaked</a:t>
            </a:r>
            <a:r>
              <a:rPr lang="fr-FR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</a:t>
            </a:r>
            <a:r>
              <a:rPr lang="fr-FR" sz="2550" dirty="0">
                <a:solidFill>
                  <a:srgbClr val="000000"/>
                </a:solidFill>
                <a:latin typeface="Rockwell" panose="02060603020205020403" pitchFamily="18" charset="0"/>
              </a:rPr>
              <a:t>T </a:t>
            </a:r>
            <a:r>
              <a:rPr lang="fr-FR" sz="2550" dirty="0" err="1">
                <a:solidFill>
                  <a:srgbClr val="000000"/>
                </a:solidFill>
                <a:latin typeface="Rockwell" panose="02060603020205020403" pitchFamily="18" charset="0"/>
              </a:rPr>
              <a:t>waves</a:t>
            </a:r>
            <a:r>
              <a:rPr lang="fr-FR" sz="2550" dirty="0">
                <a:solidFill>
                  <a:srgbClr val="000000"/>
                </a:solidFill>
                <a:latin typeface="Rockwell" panose="02060603020205020403" pitchFamily="18" charset="0"/>
              </a:rPr>
              <a:t>, QRS </a:t>
            </a: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widening, and biphasic </a:t>
            </a:r>
            <a:r>
              <a:rPr lang="en-IN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QRS–T        complexes</a:t>
            </a: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Conduction disturbances, such as bundle branch block </a:t>
            </a:r>
            <a:r>
              <a:rPr lang="en-IN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and </a:t>
            </a:r>
            <a:r>
              <a:rPr lang="en-IN" sz="2550" dirty="0" err="1">
                <a:solidFill>
                  <a:srgbClr val="000000"/>
                </a:solidFill>
                <a:latin typeface="Rockwell" panose="02060603020205020403" pitchFamily="18" charset="0"/>
              </a:rPr>
              <a:t>atrioventricular</a:t>
            </a: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 block, may occur. </a:t>
            </a:r>
            <a:endParaRPr lang="en-IN" sz="2550" dirty="0" smtClean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Ventricular </a:t>
            </a: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fibrillation and </a:t>
            </a:r>
            <a:r>
              <a:rPr lang="en-IN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cardiac arrest </a:t>
            </a:r>
            <a:r>
              <a:rPr lang="en-IN" sz="2550" dirty="0">
                <a:solidFill>
                  <a:srgbClr val="000000"/>
                </a:solidFill>
                <a:latin typeface="Rockwell" panose="02060603020205020403" pitchFamily="18" charset="0"/>
              </a:rPr>
              <a:t>are terminal </a:t>
            </a:r>
            <a:r>
              <a:rPr lang="en-IN" sz="255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   events.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550" dirty="0">
                <a:solidFill>
                  <a:prstClr val="black"/>
                </a:solidFill>
                <a:latin typeface="Rockwell" panose="02060603020205020403" pitchFamily="18" charset="0"/>
              </a:rPr>
              <a:t>The diagnosis is confirmed by demonstrating </a:t>
            </a:r>
            <a:r>
              <a:rPr lang="en-IN" sz="2550" dirty="0" smtClean="0">
                <a:solidFill>
                  <a:prstClr val="black"/>
                </a:solidFill>
                <a:latin typeface="Rockwell" panose="02060603020205020403" pitchFamily="18" charset="0"/>
              </a:rPr>
              <a:t>serum       K</a:t>
            </a:r>
            <a:r>
              <a:rPr lang="en-IN" sz="2550" dirty="0">
                <a:solidFill>
                  <a:prstClr val="black"/>
                </a:solidFill>
                <a:latin typeface="Rockwell" panose="02060603020205020403" pitchFamily="18" charset="0"/>
              </a:rPr>
              <a:t>+ &gt; 5.5 </a:t>
            </a:r>
            <a:r>
              <a:rPr lang="en-IN" sz="2550" dirty="0" err="1">
                <a:solidFill>
                  <a:prstClr val="black"/>
                </a:solidFill>
                <a:latin typeface="Rockwell" panose="02060603020205020403" pitchFamily="18" charset="0"/>
              </a:rPr>
              <a:t>mmol</a:t>
            </a:r>
            <a:r>
              <a:rPr lang="en-IN" sz="2550" dirty="0">
                <a:solidFill>
                  <a:prstClr val="black"/>
                </a:solidFill>
                <a:latin typeface="Rockwell" panose="02060603020205020403" pitchFamily="18" charset="0"/>
              </a:rPr>
              <a:t>/L. </a:t>
            </a:r>
            <a:endParaRPr lang="en-IN" sz="2550" dirty="0" smtClean="0">
              <a:solidFill>
                <a:prstClr val="black"/>
              </a:solidFill>
              <a:latin typeface="Rockwell" panose="02060603020205020403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550" dirty="0" smtClean="0">
                <a:solidFill>
                  <a:prstClr val="black"/>
                </a:solidFill>
                <a:latin typeface="Rockwell" panose="02060603020205020403" pitchFamily="18" charset="0"/>
              </a:rPr>
              <a:t>Electrocardiographic </a:t>
            </a:r>
            <a:r>
              <a:rPr lang="en-IN" sz="2550" dirty="0">
                <a:solidFill>
                  <a:prstClr val="black"/>
                </a:solidFill>
                <a:latin typeface="Rockwell" panose="02060603020205020403" pitchFamily="18" charset="0"/>
              </a:rPr>
              <a:t>changes </a:t>
            </a:r>
            <a:r>
              <a:rPr lang="en-IN" sz="2550" dirty="0" smtClean="0">
                <a:solidFill>
                  <a:prstClr val="black"/>
                </a:solidFill>
                <a:latin typeface="Rockwell" panose="02060603020205020403" pitchFamily="18" charset="0"/>
              </a:rPr>
              <a:t>characteristic of hyper-    </a:t>
            </a:r>
            <a:r>
              <a:rPr lang="en-IN" sz="2550" dirty="0" err="1" smtClean="0">
                <a:solidFill>
                  <a:prstClr val="black"/>
                </a:solidFill>
                <a:latin typeface="Rockwell" panose="02060603020205020403" pitchFamily="18" charset="0"/>
              </a:rPr>
              <a:t>kalemia</a:t>
            </a:r>
            <a:r>
              <a:rPr lang="en-IN" sz="2550" dirty="0" smtClean="0">
                <a:solidFill>
                  <a:prstClr val="black"/>
                </a:solidFill>
                <a:latin typeface="Rockwell" panose="02060603020205020403" pitchFamily="18" charset="0"/>
              </a:rPr>
              <a:t> </a:t>
            </a:r>
            <a:r>
              <a:rPr lang="en-IN" sz="2550" dirty="0">
                <a:solidFill>
                  <a:prstClr val="black"/>
                </a:solidFill>
                <a:latin typeface="Rockwell" panose="02060603020205020403" pitchFamily="18" charset="0"/>
              </a:rPr>
              <a:t>evolve through the </a:t>
            </a:r>
            <a:r>
              <a:rPr lang="en-IN" sz="2550" dirty="0" smtClean="0">
                <a:solidFill>
                  <a:prstClr val="black"/>
                </a:solidFill>
                <a:latin typeface="Rockwell" panose="02060603020205020403" pitchFamily="18" charset="0"/>
              </a:rPr>
              <a:t>following stages </a:t>
            </a:r>
            <a:r>
              <a:rPr lang="en-IN" sz="2550" dirty="0">
                <a:solidFill>
                  <a:prstClr val="black"/>
                </a:solidFill>
                <a:latin typeface="Rockwell" panose="02060603020205020403" pitchFamily="18" charset="0"/>
              </a:rPr>
              <a:t>as the serum </a:t>
            </a:r>
            <a:r>
              <a:rPr lang="en-IN" sz="2550" dirty="0" smtClean="0">
                <a:solidFill>
                  <a:prstClr val="black"/>
                </a:solidFill>
                <a:latin typeface="Rockwell" panose="02060603020205020403" pitchFamily="18" charset="0"/>
              </a:rPr>
              <a:t>   potassium </a:t>
            </a:r>
            <a:r>
              <a:rPr lang="en-IN" sz="2550" dirty="0">
                <a:solidFill>
                  <a:prstClr val="black"/>
                </a:solidFill>
                <a:latin typeface="Rockwell" panose="02060603020205020403" pitchFamily="18" charset="0"/>
              </a:rPr>
              <a:t>level increases from 5.5 </a:t>
            </a:r>
            <a:r>
              <a:rPr lang="en-IN" sz="2550" dirty="0" smtClean="0">
                <a:solidFill>
                  <a:prstClr val="black"/>
                </a:solidFill>
                <a:latin typeface="Rockwell" panose="02060603020205020403" pitchFamily="18" charset="0"/>
              </a:rPr>
              <a:t>to &gt; </a:t>
            </a:r>
            <a:r>
              <a:rPr lang="en-IN" sz="2550" dirty="0">
                <a:solidFill>
                  <a:prstClr val="black"/>
                </a:solidFill>
                <a:latin typeface="Rockwell" panose="02060603020205020403" pitchFamily="18" charset="0"/>
              </a:rPr>
              <a:t>9 </a:t>
            </a:r>
            <a:r>
              <a:rPr lang="en-IN" sz="2550" dirty="0" err="1">
                <a:solidFill>
                  <a:prstClr val="black"/>
                </a:solidFill>
                <a:latin typeface="Rockwell" panose="02060603020205020403" pitchFamily="18" charset="0"/>
              </a:rPr>
              <a:t>mmol</a:t>
            </a:r>
            <a:r>
              <a:rPr lang="en-IN" sz="2550" dirty="0">
                <a:solidFill>
                  <a:prstClr val="black"/>
                </a:solidFill>
                <a:latin typeface="Rockwell" panose="02060603020205020403" pitchFamily="18" charset="0"/>
              </a:rPr>
              <a:t>/L. </a:t>
            </a:r>
            <a:endParaRPr lang="en-IN" sz="2550" dirty="0">
              <a:solidFill>
                <a:prstClr val="black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466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56" y="123478"/>
            <a:ext cx="91126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The relationship between the ECG 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changes and 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blood levels is quite variable. </a:t>
            </a:r>
            <a:endParaRPr lang="en-IN" sz="2600" dirty="0" smtClean="0">
              <a:solidFill>
                <a:srgbClr val="231F20"/>
              </a:solidFill>
              <a:latin typeface="Rockwell" panose="02060603020205020403" pitchFamily="18" charset="0"/>
            </a:endParaRPr>
          </a:p>
          <a:p>
            <a:pPr algn="just"/>
            <a:endParaRPr lang="en-IN" sz="2600" dirty="0" smtClean="0">
              <a:solidFill>
                <a:srgbClr val="231F2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The 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ECG changes are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:</a:t>
            </a:r>
          </a:p>
          <a:p>
            <a:pPr algn="just"/>
            <a:endParaRPr lang="en-IN" sz="2600" dirty="0">
              <a:solidFill>
                <a:srgbClr val="231F2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Tall 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peaked T waves (Serum K+ 6-7 </a:t>
            </a:r>
            <a:r>
              <a:rPr lang="en-IN" sz="2600" dirty="0" err="1">
                <a:solidFill>
                  <a:srgbClr val="231F20"/>
                </a:solidFill>
                <a:latin typeface="Rockwell" panose="02060603020205020403" pitchFamily="18" charset="0"/>
              </a:rPr>
              <a:t>mmol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/L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).</a:t>
            </a:r>
            <a:endParaRPr lang="en-IN" sz="2600" dirty="0">
              <a:solidFill>
                <a:srgbClr val="231F2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Prolongation 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of PR and absent p wave (Serum 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K+ 7-8    </a:t>
            </a:r>
            <a:r>
              <a:rPr lang="en-IN" sz="2600" dirty="0" err="1" smtClean="0">
                <a:solidFill>
                  <a:srgbClr val="231F20"/>
                </a:solidFill>
                <a:latin typeface="Rockwell" panose="02060603020205020403" pitchFamily="18" charset="0"/>
              </a:rPr>
              <a:t>mmol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/L).</a:t>
            </a:r>
            <a:endParaRPr lang="en-IN" sz="2600" dirty="0">
              <a:solidFill>
                <a:srgbClr val="231F2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Widening 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of QRS (Serum K+ 7-8 </a:t>
            </a:r>
            <a:r>
              <a:rPr lang="en-IN" sz="2600" dirty="0" err="1">
                <a:solidFill>
                  <a:srgbClr val="231F20"/>
                </a:solidFill>
                <a:latin typeface="Rockwell" panose="02060603020205020403" pitchFamily="18" charset="0"/>
              </a:rPr>
              <a:t>mmol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/L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).</a:t>
            </a:r>
            <a:endParaRPr lang="en-IN" sz="2600" dirty="0">
              <a:solidFill>
                <a:srgbClr val="231F2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Sine 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wave, ventricular tachycardia, 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ventricular fibrillation 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(Serum K+ 8-9 </a:t>
            </a:r>
            <a:r>
              <a:rPr lang="en-IN" sz="2600" dirty="0" err="1">
                <a:solidFill>
                  <a:srgbClr val="231F20"/>
                </a:solidFill>
                <a:latin typeface="Rockwell" panose="02060603020205020403" pitchFamily="18" charset="0"/>
              </a:rPr>
              <a:t>mmol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/L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).</a:t>
            </a:r>
            <a:endParaRPr lang="en-IN" sz="2600" dirty="0">
              <a:solidFill>
                <a:srgbClr val="231F2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Cardiac 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arrest (Serum K+ &gt; 9 </a:t>
            </a:r>
            <a:r>
              <a:rPr lang="en-IN" sz="2600" dirty="0" err="1">
                <a:solidFill>
                  <a:srgbClr val="231F20"/>
                </a:solidFill>
                <a:latin typeface="Rockwell" panose="02060603020205020403" pitchFamily="18" charset="0"/>
              </a:rPr>
              <a:t>mmol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/L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).</a:t>
            </a:r>
            <a:endParaRPr lang="en-IN" sz="2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656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7534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In patients with recurrent chronic </a:t>
            </a:r>
            <a:r>
              <a:rPr lang="en-IN" sz="2600" dirty="0" err="1">
                <a:solidFill>
                  <a:srgbClr val="231F20"/>
                </a:solidFill>
                <a:latin typeface="Rockwell" panose="02060603020205020403" pitchFamily="18" charset="0"/>
              </a:rPr>
              <a:t>hyperkalemia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, 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the             following 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points should be particularly looked for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: </a:t>
            </a:r>
          </a:p>
          <a:p>
            <a:pPr algn="just"/>
            <a:endParaRPr lang="en-IN" sz="2600" dirty="0">
              <a:solidFill>
                <a:srgbClr val="231F2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1. History of intake of potassium in diet, or as potassium</a:t>
            </a:r>
          </a:p>
          <a:p>
            <a:pPr algn="just"/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supplements.</a:t>
            </a:r>
          </a:p>
          <a:p>
            <a:pPr algn="just"/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2. Drugs causing </a:t>
            </a:r>
            <a:r>
              <a:rPr lang="en-IN" sz="2600" dirty="0" err="1">
                <a:solidFill>
                  <a:srgbClr val="231F20"/>
                </a:solidFill>
                <a:latin typeface="Rockwell" panose="02060603020205020403" pitchFamily="18" charset="0"/>
              </a:rPr>
              <a:t>hyperkalemia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 such as 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potassium sparing 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diuretic, beta blockers, Ace inhibitor, 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H2 receptor 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blockers, NSAIDS.</a:t>
            </a:r>
          </a:p>
          <a:p>
            <a:pPr algn="just"/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3. The combination of </a:t>
            </a:r>
            <a:r>
              <a:rPr lang="en-IN" sz="2600" dirty="0" err="1">
                <a:solidFill>
                  <a:srgbClr val="231F20"/>
                </a:solidFill>
                <a:latin typeface="Rockwell" panose="02060603020205020403" pitchFamily="18" charset="0"/>
              </a:rPr>
              <a:t>hyperkalemia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 with </a:t>
            </a:r>
            <a:r>
              <a:rPr lang="en-IN" sz="2600" dirty="0" err="1" smtClean="0">
                <a:solidFill>
                  <a:srgbClr val="231F20"/>
                </a:solidFill>
                <a:latin typeface="Rockwell" panose="02060603020205020403" pitchFamily="18" charset="0"/>
              </a:rPr>
              <a:t>hyponatremia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       should 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suggest Addison’s disease.</a:t>
            </a:r>
            <a:endParaRPr lang="en-IN" sz="2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619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529407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IN" sz="3000" b="1" dirty="0">
                <a:solidFill>
                  <a:srgbClr val="92D050"/>
                </a:solidFill>
                <a:latin typeface="Rockwell" panose="02060603020205020403" pitchFamily="18" charset="0"/>
              </a:rPr>
              <a:t>Diagnosis of </a:t>
            </a:r>
            <a:r>
              <a:rPr lang="en-IN" sz="3000" b="1" dirty="0" err="1">
                <a:solidFill>
                  <a:srgbClr val="92D050"/>
                </a:solidFill>
                <a:latin typeface="Rockwell" panose="02060603020205020403" pitchFamily="18" charset="0"/>
              </a:rPr>
              <a:t>hyperkalemia</a:t>
            </a:r>
            <a:endParaRPr lang="en-IN" sz="3000" b="1" i="0" dirty="0">
              <a:solidFill>
                <a:srgbClr val="92D050"/>
              </a:solidFill>
              <a:effectLst/>
              <a:latin typeface="Rockwell" panose="020606030202050204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8052" y="577046"/>
            <a:ext cx="91440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Hyperkalemia can be classified according to serum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     potassium 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into </a:t>
            </a:r>
            <a:endParaRPr lang="en-IN" sz="2600" dirty="0" smtClean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	Mild (5.5–6.5 </a:t>
            </a:r>
            <a:r>
              <a:rPr lang="en-IN" sz="2600" dirty="0" err="1" smtClean="0">
                <a:solidFill>
                  <a:srgbClr val="000000"/>
                </a:solidFill>
                <a:latin typeface="Rockwell" panose="02060603020205020403" pitchFamily="18" charset="0"/>
              </a:rPr>
              <a:t>mmol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/l) 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Hyperkalemia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. </a:t>
            </a:r>
          </a:p>
          <a:p>
            <a:pPr algn="just"/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	Moderate (6.5–7.5 </a:t>
            </a:r>
            <a:r>
              <a:rPr lang="en-IN" sz="2600" dirty="0" err="1" smtClean="0">
                <a:solidFill>
                  <a:srgbClr val="000000"/>
                </a:solidFill>
                <a:latin typeface="Rockwell" panose="02060603020205020403" pitchFamily="18" charset="0"/>
              </a:rPr>
              <a:t>mmol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/l)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 Hyperkalemia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. </a:t>
            </a:r>
          </a:p>
          <a:p>
            <a:pPr algn="just"/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	Severe 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(&gt;7.5 </a:t>
            </a:r>
            <a:r>
              <a:rPr lang="en-IN" sz="2600" dirty="0" err="1">
                <a:solidFill>
                  <a:srgbClr val="000000"/>
                </a:solidFill>
                <a:latin typeface="Rockwell" panose="02060603020205020403" pitchFamily="18" charset="0"/>
              </a:rPr>
              <a:t>mmol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/l)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Hyperkalemia.</a:t>
            </a:r>
            <a:endParaRPr lang="en-IN" sz="2600" dirty="0">
              <a:latin typeface="Rockwell" panose="020606030202050204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8052" y="2692975"/>
            <a:ext cx="915205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Electrocardiography 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(ECG) monitoring is mandatory in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   patients 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with serum potassium &gt;6.5 </a:t>
            </a:r>
            <a:r>
              <a:rPr lang="en-IN" sz="2600" dirty="0" err="1">
                <a:solidFill>
                  <a:srgbClr val="000000"/>
                </a:solidFill>
                <a:latin typeface="Rockwell" panose="02060603020205020403" pitchFamily="18" charset="0"/>
              </a:rPr>
              <a:t>mmol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/l. </a:t>
            </a:r>
            <a:endParaRPr lang="en-IN" sz="2600" dirty="0" smtClean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ECG 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changes may present as non-specific repolarization abnormalities,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“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peaked” T-waves, and QRS widening as well as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depression 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of ST-segment.</a:t>
            </a:r>
            <a:endParaRPr lang="en-IN" sz="2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4274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71550"/>
            <a:ext cx="914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Examination and investigations should be systematic 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  and 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always include assessment of cardiac function, 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      kidneys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, and urinary tract as well as hydration status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    and 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neurological evaluation.</a:t>
            </a:r>
            <a:endParaRPr lang="en-IN" sz="2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036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1510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19" y="339502"/>
            <a:ext cx="914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Potassium </a:t>
            </a:r>
            <a:r>
              <a:rPr lang="en-IN" sz="2600" dirty="0">
                <a:solidFill>
                  <a:srgbClr val="002060"/>
                </a:solidFill>
                <a:latin typeface="Rockwell" panose="02060603020205020403" pitchFamily="18" charset="0"/>
              </a:rPr>
              <a:t>is excreted, both actively and passively, </a:t>
            </a:r>
            <a:r>
              <a:rPr lang="en-IN" sz="26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         through </a:t>
            </a:r>
            <a:r>
              <a:rPr lang="en-IN" sz="2600" dirty="0">
                <a:solidFill>
                  <a:srgbClr val="002060"/>
                </a:solidFill>
                <a:latin typeface="Rockwell" panose="02060603020205020403" pitchFamily="18" charset="0"/>
              </a:rPr>
              <a:t>the renal tubules, especially the distal </a:t>
            </a:r>
            <a:r>
              <a:rPr lang="en-IN" sz="26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convo-     </a:t>
            </a:r>
            <a:r>
              <a:rPr lang="en-IN" sz="260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luted</a:t>
            </a:r>
            <a:r>
              <a:rPr lang="en-IN" sz="26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2600" dirty="0">
                <a:solidFill>
                  <a:srgbClr val="002060"/>
                </a:solidFill>
                <a:latin typeface="Rockwell" panose="02060603020205020403" pitchFamily="18" charset="0"/>
              </a:rPr>
              <a:t>tubule and collecting ducts.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srgbClr val="002060"/>
                </a:solidFill>
                <a:latin typeface="Rockwell" panose="02060603020205020403" pitchFamily="18" charset="0"/>
              </a:rPr>
              <a:t>Potassium participates in the exchange with sodium in </a:t>
            </a:r>
            <a:r>
              <a:rPr lang="en-IN" sz="26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 the </a:t>
            </a:r>
            <a:r>
              <a:rPr lang="en-IN" sz="2600" dirty="0">
                <a:solidFill>
                  <a:srgbClr val="002060"/>
                </a:solidFill>
                <a:latin typeface="Rockwell" panose="02060603020205020403" pitchFamily="18" charset="0"/>
              </a:rPr>
              <a:t>renal tubules under the influence of aldosterone, </a:t>
            </a:r>
            <a:r>
              <a:rPr lang="en-IN" sz="26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   which </a:t>
            </a:r>
            <a:r>
              <a:rPr lang="en-IN" sz="2600" dirty="0">
                <a:solidFill>
                  <a:srgbClr val="002060"/>
                </a:solidFill>
                <a:latin typeface="Rockwell" panose="02060603020205020403" pitchFamily="18" charset="0"/>
              </a:rPr>
              <a:t>also relies on sodium-potassium pumps</a:t>
            </a:r>
            <a:r>
              <a:rPr lang="en-IN" sz="26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.</a:t>
            </a:r>
            <a:endParaRPr lang="en-IN" sz="2600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6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08" y="515090"/>
            <a:ext cx="896448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IN" sz="26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In </a:t>
            </a:r>
            <a:r>
              <a:rPr lang="en-IN" sz="2600" dirty="0" err="1">
                <a:solidFill>
                  <a:srgbClr val="002060"/>
                </a:solidFill>
                <a:latin typeface="Rockwell" panose="02060603020205020403" pitchFamily="18" charset="0"/>
              </a:rPr>
              <a:t>hypokalemia</a:t>
            </a:r>
            <a:r>
              <a:rPr lang="en-IN" sz="2600" dirty="0">
                <a:solidFill>
                  <a:srgbClr val="002060"/>
                </a:solidFill>
                <a:latin typeface="Rockwell" panose="02060603020205020403" pitchFamily="18" charset="0"/>
              </a:rPr>
              <a:t>, the serum potassium (SK+) level is </a:t>
            </a:r>
            <a:r>
              <a:rPr lang="en-IN" sz="26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     less than </a:t>
            </a:r>
            <a:r>
              <a:rPr lang="en-IN" sz="2600" dirty="0">
                <a:solidFill>
                  <a:srgbClr val="002060"/>
                </a:solidFill>
                <a:latin typeface="Rockwell" panose="02060603020205020403" pitchFamily="18" charset="0"/>
              </a:rPr>
              <a:t>3.5 </a:t>
            </a:r>
            <a:r>
              <a:rPr lang="en-IN" sz="2600" dirty="0" err="1">
                <a:solidFill>
                  <a:srgbClr val="002060"/>
                </a:solidFill>
                <a:latin typeface="Rockwell" panose="02060603020205020403" pitchFamily="18" charset="0"/>
              </a:rPr>
              <a:t>mmol</a:t>
            </a:r>
            <a:r>
              <a:rPr lang="en-IN" sz="2600" dirty="0">
                <a:solidFill>
                  <a:srgbClr val="002060"/>
                </a:solidFill>
                <a:latin typeface="Rockwell" panose="02060603020205020403" pitchFamily="18" charset="0"/>
              </a:rPr>
              <a:t>/L. </a:t>
            </a:r>
            <a:endParaRPr lang="en-IN" sz="26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IN" sz="26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In </a:t>
            </a:r>
            <a:r>
              <a:rPr lang="en-IN" sz="2600" dirty="0">
                <a:solidFill>
                  <a:srgbClr val="002060"/>
                </a:solidFill>
                <a:latin typeface="Rockwell" panose="02060603020205020403" pitchFamily="18" charset="0"/>
              </a:rPr>
              <a:t>early stages, it is asymptomatic </a:t>
            </a:r>
            <a:r>
              <a:rPr lang="en-IN" sz="26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and is </a:t>
            </a:r>
            <a:r>
              <a:rPr lang="en-IN" sz="2600" dirty="0">
                <a:solidFill>
                  <a:srgbClr val="002060"/>
                </a:solidFill>
                <a:latin typeface="Rockwell" panose="02060603020205020403" pitchFamily="18" charset="0"/>
              </a:rPr>
              <a:t>incidentally detected by investigations</a:t>
            </a:r>
            <a:r>
              <a:rPr lang="en-IN" sz="26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808" y="0"/>
            <a:ext cx="30315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N" sz="2800" b="1" dirty="0">
                <a:latin typeface="Rockwell" panose="02060603020205020403" pitchFamily="18" charset="0"/>
              </a:rPr>
              <a:t>HYPOKALEMIA</a:t>
            </a:r>
          </a:p>
        </p:txBody>
      </p:sp>
    </p:spTree>
    <p:extLst>
      <p:ext uri="{BB962C8B-B14F-4D97-AF65-F5344CB8AC3E}">
        <p14:creationId xmlns:p14="http://schemas.microsoft.com/office/powerpoint/2010/main" val="3488376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CAUSES OF HYPOKALEMIA.</a:t>
            </a:r>
          </a:p>
          <a:p>
            <a:pPr algn="just"/>
            <a:endParaRPr lang="en-IN" sz="2000" b="1" dirty="0" smtClean="0">
              <a:solidFill>
                <a:srgbClr val="00B05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26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1. Decreased </a:t>
            </a:r>
            <a:r>
              <a:rPr lang="en-IN" sz="2600" dirty="0">
                <a:solidFill>
                  <a:srgbClr val="002060"/>
                </a:solidFill>
                <a:latin typeface="Rockwell" panose="02060603020205020403" pitchFamily="18" charset="0"/>
              </a:rPr>
              <a:t>potassium intake</a:t>
            </a:r>
          </a:p>
          <a:p>
            <a:pPr algn="just"/>
            <a:r>
              <a:rPr lang="en-IN" sz="26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2. Potassium </a:t>
            </a:r>
            <a:r>
              <a:rPr lang="en-IN" sz="2600" dirty="0">
                <a:solidFill>
                  <a:srgbClr val="002060"/>
                </a:solidFill>
                <a:latin typeface="Rockwell" panose="02060603020205020403" pitchFamily="18" charset="0"/>
              </a:rPr>
              <a:t>shift into the cell</a:t>
            </a:r>
          </a:p>
          <a:p>
            <a:pPr algn="just"/>
            <a:r>
              <a:rPr lang="en-IN" sz="26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	</a:t>
            </a:r>
            <a:r>
              <a:rPr lang="en-IN" sz="2600" dirty="0" smtClean="0">
                <a:latin typeface="Rockwell" panose="02060603020205020403" pitchFamily="18" charset="0"/>
              </a:rPr>
              <a:t>Alkalosis</a:t>
            </a:r>
            <a:endParaRPr lang="en-IN" sz="2600" dirty="0">
              <a:latin typeface="Rockwell" panose="02060603020205020403" pitchFamily="18" charset="0"/>
            </a:endParaRPr>
          </a:p>
          <a:p>
            <a:pPr algn="just"/>
            <a:r>
              <a:rPr lang="en-IN" sz="2600" dirty="0" smtClean="0">
                <a:latin typeface="Rockwell" panose="02060603020205020403" pitchFamily="18" charset="0"/>
              </a:rPr>
              <a:t>	Barium </a:t>
            </a:r>
            <a:r>
              <a:rPr lang="en-IN" sz="2600" dirty="0">
                <a:latin typeface="Rockwell" panose="02060603020205020403" pitchFamily="18" charset="0"/>
              </a:rPr>
              <a:t>intoxication</a:t>
            </a:r>
          </a:p>
          <a:p>
            <a:pPr algn="just"/>
            <a:r>
              <a:rPr lang="en-IN" sz="2600" dirty="0" smtClean="0">
                <a:latin typeface="Rockwell" panose="02060603020205020403" pitchFamily="18" charset="0"/>
              </a:rPr>
              <a:t>	Beta-adrenergic </a:t>
            </a:r>
            <a:r>
              <a:rPr lang="en-IN" sz="2600" dirty="0">
                <a:latin typeface="Rockwell" panose="02060603020205020403" pitchFamily="18" charset="0"/>
              </a:rPr>
              <a:t>agonists</a:t>
            </a:r>
          </a:p>
          <a:p>
            <a:pPr algn="just"/>
            <a:r>
              <a:rPr lang="en-IN" sz="2600" dirty="0" smtClean="0">
                <a:latin typeface="Rockwell" panose="02060603020205020403" pitchFamily="18" charset="0"/>
              </a:rPr>
              <a:t>	Increased </a:t>
            </a:r>
            <a:r>
              <a:rPr lang="en-IN" sz="2600" dirty="0">
                <a:latin typeface="Rockwell" panose="02060603020205020403" pitchFamily="18" charset="0"/>
              </a:rPr>
              <a:t>postprandial secretion of insulin</a:t>
            </a:r>
          </a:p>
          <a:p>
            <a:pPr algn="just"/>
            <a:r>
              <a:rPr lang="en-IN" sz="2600" dirty="0" smtClean="0">
                <a:latin typeface="Rockwell" panose="02060603020205020403" pitchFamily="18" charset="0"/>
              </a:rPr>
              <a:t>	Periodic </a:t>
            </a:r>
            <a:r>
              <a:rPr lang="en-IN" sz="2600" dirty="0">
                <a:latin typeface="Rockwell" panose="02060603020205020403" pitchFamily="18" charset="0"/>
              </a:rPr>
              <a:t>paralysis (</a:t>
            </a:r>
            <a:r>
              <a:rPr lang="en-IN" sz="2600" dirty="0" err="1">
                <a:latin typeface="Rockwell" panose="02060603020205020403" pitchFamily="18" charset="0"/>
              </a:rPr>
              <a:t>hypokalemic</a:t>
            </a:r>
            <a:r>
              <a:rPr lang="en-IN" sz="2600" dirty="0">
                <a:latin typeface="Rockwell" panose="02060603020205020403" pitchFamily="18" charset="0"/>
              </a:rPr>
              <a:t>)</a:t>
            </a:r>
          </a:p>
          <a:p>
            <a:pPr algn="just"/>
            <a:r>
              <a:rPr lang="en-IN" sz="2600" dirty="0" smtClean="0">
                <a:latin typeface="Rockwell" panose="02060603020205020403" pitchFamily="18" charset="0"/>
              </a:rPr>
              <a:t>	Trauma </a:t>
            </a:r>
            <a:r>
              <a:rPr lang="en-IN" sz="2600" dirty="0">
                <a:latin typeface="Rockwell" panose="02060603020205020403" pitchFamily="18" charset="0"/>
              </a:rPr>
              <a:t>(via beta-adrenergic stimulation</a:t>
            </a:r>
            <a:r>
              <a:rPr lang="en-IN" sz="2600" dirty="0" smtClean="0">
                <a:latin typeface="Rockwell" panose="02060603020205020403" pitchFamily="18" charset="0"/>
              </a:rPr>
              <a:t>?)</a:t>
            </a:r>
          </a:p>
          <a:p>
            <a:pPr algn="just"/>
            <a:endParaRPr lang="en-IN" sz="2000" dirty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algn="just"/>
            <a:endParaRPr lang="en-IN" sz="2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algn="just"/>
            <a:endParaRPr lang="en-IN" sz="2000" dirty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algn="just"/>
            <a:endParaRPr lang="en-IN" sz="2000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171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600" dirty="0" smtClean="0">
                <a:solidFill>
                  <a:srgbClr val="1E398D"/>
                </a:solidFill>
                <a:latin typeface="Rockwell" panose="02060603020205020403" pitchFamily="18" charset="0"/>
              </a:rPr>
              <a:t>3. Renal </a:t>
            </a:r>
            <a:r>
              <a:rPr lang="en-IN" sz="2600" dirty="0">
                <a:solidFill>
                  <a:srgbClr val="1E398D"/>
                </a:solidFill>
                <a:latin typeface="Rockwell" panose="02060603020205020403" pitchFamily="18" charset="0"/>
              </a:rPr>
              <a:t>potassium loss</a:t>
            </a:r>
          </a:p>
          <a:p>
            <a:pPr algn="just"/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	Increased 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aldosterone (mineralocorticoid) effects</a:t>
            </a:r>
          </a:p>
          <a:p>
            <a:pPr algn="just"/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	Primary </a:t>
            </a:r>
            <a:r>
              <a:rPr lang="en-IN" sz="2600" dirty="0" err="1">
                <a:solidFill>
                  <a:srgbClr val="000000"/>
                </a:solidFill>
                <a:latin typeface="Rockwell" panose="02060603020205020403" pitchFamily="18" charset="0"/>
              </a:rPr>
              <a:t>hyperaldosteronism</a:t>
            </a:r>
            <a:endParaRPr lang="en-IN" sz="2600" dirty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	Secondary </a:t>
            </a:r>
            <a:r>
              <a:rPr lang="en-IN" sz="2600" dirty="0" err="1">
                <a:solidFill>
                  <a:srgbClr val="000000"/>
                </a:solidFill>
                <a:latin typeface="Rockwell" panose="02060603020205020403" pitchFamily="18" charset="0"/>
              </a:rPr>
              <a:t>aldosteronism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 </a:t>
            </a:r>
            <a:endParaRPr lang="en-IN" sz="2600" dirty="0" smtClean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	Cushing 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syndrome,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Renin-producing </a:t>
            </a:r>
            <a:r>
              <a:rPr lang="en-IN" sz="2600" dirty="0" err="1">
                <a:solidFill>
                  <a:srgbClr val="000000"/>
                </a:solidFill>
                <a:latin typeface="Rockwell" panose="02060603020205020403" pitchFamily="18" charset="0"/>
              </a:rPr>
              <a:t>tumor</a:t>
            </a:r>
            <a:endParaRPr lang="en-IN" sz="2600" dirty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	</a:t>
            </a:r>
            <a:r>
              <a:rPr lang="en-IN" sz="2600" dirty="0" err="1" smtClean="0">
                <a:solidFill>
                  <a:srgbClr val="000000"/>
                </a:solidFill>
                <a:latin typeface="Rockwell" panose="02060603020205020403" pitchFamily="18" charset="0"/>
              </a:rPr>
              <a:t>Renovascular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hypertension, </a:t>
            </a:r>
            <a:endParaRPr lang="en-IN" sz="2600" dirty="0" smtClean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	malignant 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hypertension</a:t>
            </a:r>
          </a:p>
          <a:p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	Increased 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flow to distal nephron</a:t>
            </a:r>
          </a:p>
          <a:p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	Diuretics </a:t>
            </a:r>
          </a:p>
          <a:p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	Salt-losing 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nephropathy, 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polyuria</a:t>
            </a:r>
            <a:endParaRPr lang="en-IN" sz="2600" dirty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	</a:t>
            </a:r>
            <a:r>
              <a:rPr lang="en-IN" sz="2600" dirty="0" err="1" smtClean="0">
                <a:solidFill>
                  <a:srgbClr val="000000"/>
                </a:solidFill>
                <a:latin typeface="Rockwell" panose="02060603020205020403" pitchFamily="18" charset="0"/>
              </a:rPr>
              <a:t>Hypomagnesemia</a:t>
            </a:r>
            <a:endParaRPr lang="en-IN" sz="2600" dirty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r>
              <a:rPr lang="pt-BR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	Renal </a:t>
            </a:r>
            <a:r>
              <a:rPr lang="pt-BR" sz="2600" dirty="0">
                <a:solidFill>
                  <a:srgbClr val="000000"/>
                </a:solidFill>
                <a:latin typeface="Rockwell" panose="02060603020205020403" pitchFamily="18" charset="0"/>
              </a:rPr>
              <a:t>tubular acidosis (type I or II</a:t>
            </a:r>
            <a:r>
              <a:rPr lang="pt-BR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)</a:t>
            </a:r>
            <a:endParaRPr lang="pt-BR" sz="2600" dirty="0">
              <a:solidFill>
                <a:srgbClr val="00000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693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106544"/>
            <a:ext cx="842493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600" dirty="0" smtClean="0">
                <a:solidFill>
                  <a:srgbClr val="1E398D"/>
                </a:solidFill>
                <a:latin typeface="Rockwell" panose="02060603020205020403" pitchFamily="18" charset="0"/>
              </a:rPr>
              <a:t>4. </a:t>
            </a:r>
            <a:r>
              <a:rPr lang="en-IN" sz="2600" dirty="0" err="1" smtClean="0">
                <a:solidFill>
                  <a:srgbClr val="1E398D"/>
                </a:solidFill>
                <a:latin typeface="Rockwell" panose="02060603020205020403" pitchFamily="18" charset="0"/>
              </a:rPr>
              <a:t>Extrarenal</a:t>
            </a:r>
            <a:r>
              <a:rPr lang="en-IN" sz="2600" dirty="0" smtClean="0">
                <a:solidFill>
                  <a:srgbClr val="1E398D"/>
                </a:solidFill>
                <a:latin typeface="Rockwell" panose="02060603020205020403" pitchFamily="18" charset="0"/>
              </a:rPr>
              <a:t> </a:t>
            </a:r>
            <a:r>
              <a:rPr lang="en-IN" sz="2600" dirty="0">
                <a:solidFill>
                  <a:srgbClr val="1E398D"/>
                </a:solidFill>
                <a:latin typeface="Rockwell" panose="02060603020205020403" pitchFamily="18" charset="0"/>
              </a:rPr>
              <a:t>potassium loss</a:t>
            </a:r>
          </a:p>
          <a:p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	Vomiting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, </a:t>
            </a:r>
            <a:endParaRPr lang="en-IN" sz="2600" dirty="0" smtClean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	</a:t>
            </a:r>
            <a:r>
              <a:rPr lang="en-IN" sz="2600" dirty="0" err="1" smtClean="0">
                <a:solidFill>
                  <a:srgbClr val="000000"/>
                </a:solidFill>
                <a:latin typeface="Rockwell" panose="02060603020205020403" pitchFamily="18" charset="0"/>
              </a:rPr>
              <a:t>Diarrhea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, </a:t>
            </a:r>
          </a:p>
          <a:p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	Laxative abuse</a:t>
            </a:r>
          </a:p>
          <a:p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	Villous 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adenoma, </a:t>
            </a:r>
            <a:endParaRPr lang="en-IN" sz="2600" dirty="0" smtClean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	</a:t>
            </a:r>
            <a:r>
              <a:rPr lang="en-IN" sz="2600" dirty="0" err="1" smtClean="0">
                <a:solidFill>
                  <a:srgbClr val="000000"/>
                </a:solidFill>
                <a:latin typeface="Rockwell" panose="02060603020205020403" pitchFamily="18" charset="0"/>
              </a:rPr>
              <a:t>Zollinger</a:t>
            </a:r>
            <a:r>
              <a:rPr lang="en-IN" sz="26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-Ellison </a:t>
            </a:r>
            <a:r>
              <a:rPr lang="en-IN" sz="2600" dirty="0">
                <a:solidFill>
                  <a:srgbClr val="000000"/>
                </a:solidFill>
                <a:latin typeface="Rockwell" panose="02060603020205020403" pitchFamily="18" charset="0"/>
              </a:rPr>
              <a:t>syndrome</a:t>
            </a:r>
            <a:endParaRPr lang="en-IN" sz="2600" dirty="0">
              <a:latin typeface="Rockwell" panose="020606030202050204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3608" y="0"/>
            <a:ext cx="802838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Bartter’s 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syndrome - is characterised 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by</a:t>
            </a:r>
          </a:p>
          <a:p>
            <a:pPr algn="just"/>
            <a:r>
              <a:rPr lang="en-IN" sz="2600" dirty="0" err="1">
                <a:solidFill>
                  <a:srgbClr val="231F20"/>
                </a:solidFill>
                <a:latin typeface="Rockwell" panose="02060603020205020403" pitchFamily="18" charset="0"/>
              </a:rPr>
              <a:t>hyperreninemia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, </a:t>
            </a:r>
            <a:r>
              <a:rPr lang="en-IN" sz="2600" dirty="0" err="1">
                <a:solidFill>
                  <a:srgbClr val="231F20"/>
                </a:solidFill>
                <a:latin typeface="Rockwell" panose="02060603020205020403" pitchFamily="18" charset="0"/>
              </a:rPr>
              <a:t>hyperaldosteronism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, metabolic</a:t>
            </a:r>
          </a:p>
          <a:p>
            <a:pPr algn="just"/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alkalosis and </a:t>
            </a:r>
            <a:r>
              <a:rPr lang="en-IN" sz="2600" dirty="0" err="1">
                <a:solidFill>
                  <a:srgbClr val="231F20"/>
                </a:solidFill>
                <a:latin typeface="Rockwell" panose="02060603020205020403" pitchFamily="18" charset="0"/>
              </a:rPr>
              <a:t>hypokalemia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 is associated with 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hyperplasia of </a:t>
            </a:r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juxtaglomerular apparatus. It is associated</a:t>
            </a:r>
          </a:p>
          <a:p>
            <a:pPr algn="just"/>
            <a:r>
              <a:rPr lang="en-IN" sz="2600" dirty="0">
                <a:solidFill>
                  <a:srgbClr val="231F20"/>
                </a:solidFill>
                <a:latin typeface="Rockwell" panose="02060603020205020403" pitchFamily="18" charset="0"/>
              </a:rPr>
              <a:t>with failure to thrive, polyuria and muscle cramps</a:t>
            </a:r>
            <a:r>
              <a:rPr lang="en-IN" sz="26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.</a:t>
            </a:r>
            <a:endParaRPr lang="en-IN" sz="2600" dirty="0">
              <a:solidFill>
                <a:srgbClr val="231F2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504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548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lphaUcPeriod"/>
            </a:pPr>
            <a:r>
              <a:rPr lang="en-IN" sz="2600" b="1" dirty="0" smtClean="0">
                <a:solidFill>
                  <a:srgbClr val="584190"/>
                </a:solidFill>
                <a:latin typeface="Rockwell" panose="02060603020205020403" pitchFamily="18" charset="0"/>
              </a:rPr>
              <a:t>Symptoms </a:t>
            </a:r>
            <a:r>
              <a:rPr lang="en-IN" sz="2600" b="1" dirty="0">
                <a:solidFill>
                  <a:srgbClr val="584190"/>
                </a:solidFill>
                <a:latin typeface="Rockwell" panose="02060603020205020403" pitchFamily="18" charset="0"/>
              </a:rPr>
              <a:t>and </a:t>
            </a:r>
            <a:r>
              <a:rPr lang="en-IN" sz="2600" b="1" dirty="0" smtClean="0">
                <a:solidFill>
                  <a:srgbClr val="584190"/>
                </a:solidFill>
                <a:latin typeface="Rockwell" panose="02060603020205020403" pitchFamily="18" charset="0"/>
              </a:rPr>
              <a:t>Signs</a:t>
            </a:r>
          </a:p>
          <a:p>
            <a:pPr algn="just"/>
            <a:endParaRPr lang="en-IN" sz="2600" b="1" dirty="0" smtClean="0">
              <a:solidFill>
                <a:srgbClr val="58419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latin typeface="Rockwell" panose="02060603020205020403" pitchFamily="18" charset="0"/>
              </a:rPr>
              <a:t>Major manifestations are </a:t>
            </a:r>
            <a:r>
              <a:rPr lang="en-IN" sz="2600" dirty="0">
                <a:latin typeface="Rockwell" panose="02060603020205020403" pitchFamily="18" charset="0"/>
              </a:rPr>
              <a:t>due to functional cellular </a:t>
            </a:r>
            <a:r>
              <a:rPr lang="en-IN" sz="2600" dirty="0" smtClean="0">
                <a:latin typeface="Rockwell" panose="02060603020205020403" pitchFamily="18" charset="0"/>
              </a:rPr>
              <a:t>         abnormalities in skeletal </a:t>
            </a:r>
            <a:r>
              <a:rPr lang="en-IN" sz="2600" dirty="0" err="1" smtClean="0">
                <a:latin typeface="Rockwell" panose="02060603020205020403" pitchFamily="18" charset="0"/>
              </a:rPr>
              <a:t>muscle,smooth</a:t>
            </a:r>
            <a:r>
              <a:rPr lang="en-IN" sz="2600" dirty="0" smtClean="0">
                <a:latin typeface="Rockwell" panose="02060603020205020403" pitchFamily="18" charset="0"/>
              </a:rPr>
              <a:t> </a:t>
            </a:r>
            <a:r>
              <a:rPr lang="en-IN" sz="2600" dirty="0" err="1" smtClean="0">
                <a:latin typeface="Rockwell" panose="02060603020205020403" pitchFamily="18" charset="0"/>
              </a:rPr>
              <a:t>muscle,cardiac</a:t>
            </a:r>
            <a:r>
              <a:rPr lang="en-IN" sz="2600" dirty="0" smtClean="0">
                <a:latin typeface="Rockwell" panose="02060603020205020403" pitchFamily="18" charset="0"/>
              </a:rPr>
              <a:t> </a:t>
            </a:r>
            <a:r>
              <a:rPr lang="en-IN" sz="2600" dirty="0">
                <a:latin typeface="Rockwell" panose="02060603020205020403" pitchFamily="18" charset="0"/>
              </a:rPr>
              <a:t>muscle and </a:t>
            </a:r>
            <a:r>
              <a:rPr lang="en-IN" sz="2600" dirty="0" smtClean="0">
                <a:latin typeface="Rockwell" panose="02060603020205020403" pitchFamily="18" charset="0"/>
              </a:rPr>
              <a:t>renal cells</a:t>
            </a:r>
            <a:r>
              <a:rPr lang="en-IN" sz="2600" dirty="0">
                <a:latin typeface="Rockwell" panose="02060603020205020403" pitchFamily="18" charset="0"/>
              </a:rPr>
              <a:t>. </a:t>
            </a:r>
            <a:endParaRPr lang="en-IN" sz="26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latin typeface="Rockwell" panose="02060603020205020403" pitchFamily="18" charset="0"/>
              </a:rPr>
              <a:t>Initially</a:t>
            </a:r>
            <a:r>
              <a:rPr lang="en-IN" sz="2600" dirty="0">
                <a:latin typeface="Rockwell" panose="02060603020205020403" pitchFamily="18" charset="0"/>
              </a:rPr>
              <a:t>, the motor power is diminished </a:t>
            </a:r>
            <a:r>
              <a:rPr lang="en-IN" sz="2600" dirty="0" smtClean="0">
                <a:latin typeface="Rockwell" panose="02060603020205020403" pitchFamily="18" charset="0"/>
              </a:rPr>
              <a:t>particularly in    the </a:t>
            </a:r>
            <a:r>
              <a:rPr lang="en-IN" sz="2600" dirty="0">
                <a:latin typeface="Rockwell" panose="02060603020205020403" pitchFamily="18" charset="0"/>
              </a:rPr>
              <a:t>lower limbs. </a:t>
            </a:r>
            <a:endParaRPr lang="en-IN" sz="26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latin typeface="Rockwell" panose="02060603020205020403" pitchFamily="18" charset="0"/>
              </a:rPr>
              <a:t>This </a:t>
            </a:r>
            <a:r>
              <a:rPr lang="en-IN" sz="2600" dirty="0">
                <a:latin typeface="Rockwell" panose="02060603020205020403" pitchFamily="18" charset="0"/>
              </a:rPr>
              <a:t>is followed by weakness </a:t>
            </a:r>
            <a:r>
              <a:rPr lang="en-IN" sz="2600" dirty="0" smtClean="0">
                <a:latin typeface="Rockwell" panose="02060603020205020403" pitchFamily="18" charset="0"/>
              </a:rPr>
              <a:t>or paralysis</a:t>
            </a:r>
            <a:r>
              <a:rPr lang="en-IN" sz="2600" dirty="0">
                <a:latin typeface="Rockwell" panose="02060603020205020403" pitchFamily="18" charset="0"/>
              </a:rPr>
              <a:t>. </a:t>
            </a:r>
            <a:endParaRPr lang="en-IN" sz="26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latin typeface="Rockwell" panose="02060603020205020403" pitchFamily="18" charset="0"/>
              </a:rPr>
              <a:t>The </a:t>
            </a:r>
            <a:r>
              <a:rPr lang="en-IN" sz="2600" dirty="0">
                <a:latin typeface="Rockwell" panose="02060603020205020403" pitchFamily="18" charset="0"/>
              </a:rPr>
              <a:t>deep tendon reflexes may remain </a:t>
            </a:r>
            <a:r>
              <a:rPr lang="en-IN" sz="2600" dirty="0" smtClean="0">
                <a:latin typeface="Rockwell" panose="02060603020205020403" pitchFamily="18" charset="0"/>
              </a:rPr>
              <a:t>normal initially</a:t>
            </a:r>
            <a:r>
              <a:rPr lang="en-IN" sz="2600" dirty="0">
                <a:latin typeface="Rockwell" panose="02060603020205020403" pitchFamily="18" charset="0"/>
              </a:rPr>
              <a:t>. </a:t>
            </a:r>
            <a:endParaRPr lang="en-IN" sz="26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latin typeface="Rockwell" panose="02060603020205020403" pitchFamily="18" charset="0"/>
              </a:rPr>
              <a:t>The </a:t>
            </a:r>
            <a:r>
              <a:rPr lang="en-IN" sz="2600" dirty="0">
                <a:latin typeface="Rockwell" panose="02060603020205020403" pitchFamily="18" charset="0"/>
              </a:rPr>
              <a:t>severe myopathy may progress to </a:t>
            </a:r>
            <a:r>
              <a:rPr lang="en-IN" sz="2600" dirty="0" err="1" smtClean="0">
                <a:latin typeface="Rockwell" panose="02060603020205020403" pitchFamily="18" charset="0"/>
              </a:rPr>
              <a:t>rhabdomyolysis</a:t>
            </a:r>
            <a:r>
              <a:rPr lang="en-IN" sz="2600" dirty="0" smtClean="0">
                <a:latin typeface="Rockwell" panose="02060603020205020403" pitchFamily="18" charset="0"/>
              </a:rPr>
              <a:t>, </a:t>
            </a:r>
            <a:r>
              <a:rPr lang="en-IN" sz="2600" dirty="0" err="1" smtClean="0">
                <a:latin typeface="Rockwell" panose="02060603020205020403" pitchFamily="18" charset="0"/>
              </a:rPr>
              <a:t>myoglobinuria</a:t>
            </a:r>
            <a:r>
              <a:rPr lang="en-IN" sz="2600" dirty="0" smtClean="0">
                <a:latin typeface="Rockwell" panose="02060603020205020403" pitchFamily="18" charset="0"/>
              </a:rPr>
              <a:t> </a:t>
            </a:r>
            <a:r>
              <a:rPr lang="en-IN" sz="2600" dirty="0">
                <a:latin typeface="Rockwell" panose="02060603020205020403" pitchFamily="18" charset="0"/>
              </a:rPr>
              <a:t>and acute renal failure. </a:t>
            </a:r>
            <a:endParaRPr lang="en-IN" sz="26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latin typeface="Rockwell" panose="02060603020205020403" pitchFamily="18" charset="0"/>
              </a:rPr>
              <a:t>Paralysis of </a:t>
            </a:r>
            <a:r>
              <a:rPr lang="en-IN" sz="2600" dirty="0">
                <a:latin typeface="Rockwell" panose="02060603020205020403" pitchFamily="18" charset="0"/>
              </a:rPr>
              <a:t>respiratory muscles may also occur. </a:t>
            </a:r>
            <a:endParaRPr lang="en-IN" sz="2600" dirty="0" smtClean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000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711" y="123478"/>
            <a:ext cx="911228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The manifestations relating to cardiac muscle </a:t>
            </a:r>
            <a:r>
              <a:rPr lang="en-IN" sz="2600" dirty="0" smtClean="0">
                <a:solidFill>
                  <a:prstClr val="black"/>
                </a:solidFill>
                <a:latin typeface="Rockwell" panose="02060603020205020403" pitchFamily="18" charset="0"/>
              </a:rPr>
              <a:t>involve-  </a:t>
            </a:r>
            <a:r>
              <a:rPr lang="en-IN" sz="2600" dirty="0" err="1" smtClean="0">
                <a:solidFill>
                  <a:prstClr val="black"/>
                </a:solidFill>
                <a:latin typeface="Rockwell" panose="02060603020205020403" pitchFamily="18" charset="0"/>
              </a:rPr>
              <a:t>ment</a:t>
            </a:r>
            <a:r>
              <a:rPr lang="en-IN" sz="2600" dirty="0" smtClean="0">
                <a:solidFill>
                  <a:prstClr val="black"/>
                </a:solidFill>
                <a:latin typeface="Rockwell" panose="02060603020205020403" pitchFamily="18" charset="0"/>
              </a:rPr>
              <a:t> </a:t>
            </a: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is more in digitalised patients or those with </a:t>
            </a:r>
            <a:r>
              <a:rPr lang="en-IN" sz="2600" dirty="0" smtClean="0">
                <a:solidFill>
                  <a:prstClr val="black"/>
                </a:solidFill>
                <a:latin typeface="Rockwell" panose="02060603020205020403" pitchFamily="18" charset="0"/>
              </a:rPr>
              <a:t>             ischemic </a:t>
            </a: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heart disease.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The electrocardiographic changes are non-specific </a:t>
            </a:r>
            <a:r>
              <a:rPr lang="en-IN" sz="2600" dirty="0" smtClean="0">
                <a:solidFill>
                  <a:prstClr val="black"/>
                </a:solidFill>
                <a:latin typeface="Rockwell" panose="02060603020205020403" pitchFamily="18" charset="0"/>
              </a:rPr>
              <a:t>       ST-T </a:t>
            </a: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changes and more specific U wave changes</a:t>
            </a:r>
            <a:r>
              <a:rPr lang="en-IN" sz="2600" dirty="0" smtClean="0">
                <a:solidFill>
                  <a:prstClr val="black"/>
                </a:solidFill>
                <a:latin typeface="Rockwell" panose="02060603020205020403" pitchFamily="18" charset="0"/>
              </a:rPr>
              <a:t>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prstClr val="black"/>
                </a:solidFill>
                <a:latin typeface="Rockwell" panose="02060603020205020403" pitchFamily="18" charset="0"/>
              </a:rPr>
              <a:t>In </a:t>
            </a: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the kidney there is </a:t>
            </a:r>
            <a:r>
              <a:rPr lang="en-IN" sz="2600" dirty="0" err="1">
                <a:solidFill>
                  <a:prstClr val="black"/>
                </a:solidFill>
                <a:latin typeface="Rockwell" panose="02060603020205020403" pitchFamily="18" charset="0"/>
              </a:rPr>
              <a:t>vacuolation</a:t>
            </a: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 of renal tubular </a:t>
            </a:r>
            <a:r>
              <a:rPr lang="en-IN" sz="2600" dirty="0" smtClean="0">
                <a:solidFill>
                  <a:prstClr val="black"/>
                </a:solidFill>
                <a:latin typeface="Rockwell" panose="02060603020205020403" pitchFamily="18" charset="0"/>
              </a:rPr>
              <a:t>cells,   leading </a:t>
            </a: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to polyuria, polydipsia, metabolic </a:t>
            </a:r>
            <a:r>
              <a:rPr lang="en-IN" sz="2600" dirty="0" smtClean="0">
                <a:solidFill>
                  <a:prstClr val="black"/>
                </a:solidFill>
                <a:latin typeface="Rockwell" panose="02060603020205020403" pitchFamily="18" charset="0"/>
              </a:rPr>
              <a:t>alkalosis,        increased </a:t>
            </a: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ammonia synthesis and increased acid </a:t>
            </a:r>
            <a:r>
              <a:rPr lang="en-IN" sz="2600" dirty="0" err="1" smtClean="0">
                <a:solidFill>
                  <a:prstClr val="black"/>
                </a:solidFill>
                <a:latin typeface="Rockwell" panose="02060603020205020403" pitchFamily="18" charset="0"/>
              </a:rPr>
              <a:t>excre</a:t>
            </a:r>
            <a:r>
              <a:rPr lang="en-IN" sz="2600" dirty="0" smtClean="0">
                <a:solidFill>
                  <a:prstClr val="black"/>
                </a:solidFill>
                <a:latin typeface="Rockwell" panose="02060603020205020403" pitchFamily="18" charset="0"/>
              </a:rPr>
              <a:t>- </a:t>
            </a:r>
            <a:r>
              <a:rPr lang="en-IN" sz="2600" dirty="0" err="1" smtClean="0">
                <a:solidFill>
                  <a:prstClr val="black"/>
                </a:solidFill>
                <a:latin typeface="Rockwell" panose="02060603020205020403" pitchFamily="18" charset="0"/>
              </a:rPr>
              <a:t>tion</a:t>
            </a:r>
            <a:r>
              <a:rPr lang="en-IN" sz="2600" dirty="0" smtClean="0">
                <a:solidFill>
                  <a:prstClr val="black"/>
                </a:solidFill>
                <a:latin typeface="Rockwell" panose="02060603020205020403" pitchFamily="18" charset="0"/>
              </a:rPr>
              <a:t> in </a:t>
            </a: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urine. </a:t>
            </a:r>
            <a:endParaRPr lang="en-IN" sz="2600" dirty="0" smtClean="0">
              <a:solidFill>
                <a:prstClr val="black"/>
              </a:solidFill>
              <a:latin typeface="Rockwell" panose="02060603020205020403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prstClr val="black"/>
                </a:solidFill>
                <a:latin typeface="Rockwell" panose="02060603020205020403" pitchFamily="18" charset="0"/>
              </a:rPr>
              <a:t>The </a:t>
            </a: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presence of acid urine in the setting </a:t>
            </a:r>
            <a:r>
              <a:rPr lang="en-IN" sz="2600" dirty="0" smtClean="0">
                <a:solidFill>
                  <a:prstClr val="black"/>
                </a:solidFill>
                <a:latin typeface="Rockwell" panose="02060603020205020403" pitchFamily="18" charset="0"/>
              </a:rPr>
              <a:t>of metabolic   alkalosis </a:t>
            </a: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is called paradoxical </a:t>
            </a:r>
            <a:r>
              <a:rPr lang="en-IN" sz="2600" dirty="0" err="1">
                <a:solidFill>
                  <a:prstClr val="black"/>
                </a:solidFill>
                <a:latin typeface="Rockwell" panose="02060603020205020403" pitchFamily="18" charset="0"/>
              </a:rPr>
              <a:t>aciduria</a:t>
            </a: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 and </a:t>
            </a:r>
            <a:r>
              <a:rPr lang="en-IN" sz="2600" dirty="0" smtClean="0">
                <a:solidFill>
                  <a:prstClr val="black"/>
                </a:solidFill>
                <a:latin typeface="Rockwell" panose="02060603020205020403" pitchFamily="18" charset="0"/>
              </a:rPr>
              <a:t>it is </a:t>
            </a: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a common feature in </a:t>
            </a:r>
            <a:r>
              <a:rPr lang="en-IN" sz="2600" dirty="0" err="1">
                <a:solidFill>
                  <a:prstClr val="black"/>
                </a:solidFill>
                <a:latin typeface="Rockwell" panose="02060603020205020403" pitchFamily="18" charset="0"/>
              </a:rPr>
              <a:t>hypokalemic</a:t>
            </a:r>
            <a:r>
              <a:rPr lang="en-IN" sz="2600" dirty="0">
                <a:solidFill>
                  <a:prstClr val="black"/>
                </a:solidFill>
                <a:latin typeface="Rockwell" panose="02060603020205020403" pitchFamily="18" charset="0"/>
              </a:rPr>
              <a:t> states. </a:t>
            </a:r>
            <a:endParaRPr lang="en-IN" sz="2600" dirty="0" smtClean="0">
              <a:solidFill>
                <a:prstClr val="black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513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1288</Words>
  <Application>Microsoft Office PowerPoint</Application>
  <PresentationFormat>On-screen Show (16:9)</PresentationFormat>
  <Paragraphs>134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맑은 고딕</vt:lpstr>
      <vt:lpstr>Arial</vt:lpstr>
      <vt:lpstr>Calibri</vt:lpstr>
      <vt:lpstr>MyriadPro-Regular</vt:lpstr>
      <vt:lpstr>Rockwell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Microsoft account</cp:lastModifiedBy>
  <cp:revision>43</cp:revision>
  <dcterms:created xsi:type="dcterms:W3CDTF">2014-04-01T16:27:38Z</dcterms:created>
  <dcterms:modified xsi:type="dcterms:W3CDTF">2020-07-19T14:38:26Z</dcterms:modified>
</cp:coreProperties>
</file>